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91" r:id="rId5"/>
    <p:sldId id="292" r:id="rId6"/>
    <p:sldId id="288" r:id="rId7"/>
    <p:sldId id="293" r:id="rId8"/>
    <p:sldId id="289" r:id="rId9"/>
    <p:sldId id="290" r:id="rId10"/>
    <p:sldId id="287" r:id="rId11"/>
    <p:sldId id="263" r:id="rId12"/>
    <p:sldId id="295" r:id="rId13"/>
    <p:sldId id="298" r:id="rId14"/>
    <p:sldId id="297" r:id="rId15"/>
    <p:sldId id="294" r:id="rId16"/>
    <p:sldId id="300" r:id="rId17"/>
    <p:sldId id="284" r:id="rId18"/>
    <p:sldId id="274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586"/>
    <a:srgbClr val="517DED"/>
    <a:srgbClr val="FA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4622" autoAdjust="0"/>
  </p:normalViewPr>
  <p:slideViewPr>
    <p:cSldViewPr>
      <p:cViewPr>
        <p:scale>
          <a:sx n="33" d="100"/>
          <a:sy n="33" d="100"/>
        </p:scale>
        <p:origin x="1627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 Distribution</c:v>
                </c:pt>
              </c:strCache>
            </c:strRef>
          </c:tx>
          <c:dPt>
            <c:idx val="0"/>
            <c:bubble3D val="0"/>
            <c:spPr>
              <a:solidFill>
                <a:srgbClr val="1235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8B-4646-8EAB-09CC1CD52D4E}"/>
              </c:ext>
            </c:extLst>
          </c:dPt>
          <c:dPt>
            <c:idx val="1"/>
            <c:bubble3D val="0"/>
            <c:spPr>
              <a:solidFill>
                <a:srgbClr val="517DE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8B-4646-8EAB-09CC1CD52D4E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651AD20-9B6D-4AE5-9E72-F44B2502E942}" type="CATEGORYNAME">
                      <a:rPr lang="en-US" sz="2000" b="1" smtClean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</a:defRPr>
                      </a:pPr>
                      <a:t>[CATEGORY NAME]</a:t>
                    </a:fld>
                    <a:endParaRPr lang="en-US" sz="2000" b="1" baseline="0" dirty="0">
                      <a:solidFill>
                        <a:schemeClr val="bg1"/>
                      </a:solidFill>
                    </a:endParaRPr>
                  </a:p>
                  <a:p>
                    <a:pPr>
                      <a:defRPr sz="2000" b="1">
                        <a:solidFill>
                          <a:schemeClr val="bg1"/>
                        </a:solidFill>
                      </a:defRPr>
                    </a:pPr>
                    <a:fld id="{15F367C3-E3C6-4260-8829-9F36DA54EA23}" type="PERCENTAGE">
                      <a:rPr lang="en-US" sz="2000" b="1" baseline="0" smtClean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</a:defRPr>
                      </a:pPr>
                      <a:t>[PERCENTAGE]</a:t>
                    </a:fld>
                    <a:endParaRPr lang="en-MY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D8B-4646-8EAB-09CC1CD52D4E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7CEAB66-545F-4570-90D5-5D767B4F8130}" type="CATEGORYNAME">
                      <a:rPr lang="en-US" sz="2000" b="1" smtClean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</a:defRPr>
                      </a:pPr>
                      <a:t>[CATEGORY NAME]</a:t>
                    </a:fld>
                    <a:r>
                      <a:rPr lang="en-US" sz="2000" b="1" baseline="0" dirty="0">
                        <a:solidFill>
                          <a:schemeClr val="bg1"/>
                        </a:solidFill>
                      </a:rPr>
                      <a:t> </a:t>
                    </a:r>
                  </a:p>
                  <a:p>
                    <a:pPr>
                      <a:defRPr sz="2000" b="1">
                        <a:solidFill>
                          <a:schemeClr val="bg1"/>
                        </a:solidFill>
                      </a:defRPr>
                    </a:pPr>
                    <a:fld id="{96799052-79C3-4298-8146-EBD16CCCFC5D}" type="PERCENTAGE">
                      <a:rPr lang="en-US" sz="2000" b="1" baseline="0" smtClean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</a:defRPr>
                      </a:pPr>
                      <a:t>[PERCENTAGE]</a:t>
                    </a:fld>
                    <a:endParaRPr lang="en-MY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D8B-4646-8EAB-09CC1CD52D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50.8</c:v>
                </c:pt>
                <c:pt idx="1">
                  <c:v>49.2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8B-4646-8EAB-09CC1CD52D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Bachelor's (Type 2)</c:v>
                </c:pt>
                <c:pt idx="1">
                  <c:v>Master's</c:v>
                </c:pt>
                <c:pt idx="2">
                  <c:v>Bachelor's (Type 1)</c:v>
                </c:pt>
                <c:pt idx="3">
                  <c:v>PhD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740</c:v>
                </c:pt>
                <c:pt idx="1">
                  <c:v>317</c:v>
                </c:pt>
                <c:pt idx="2">
                  <c:v>307</c:v>
                </c:pt>
                <c:pt idx="3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0A-4D72-ACEB-89DA52B6344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5452991"/>
        <c:axId val="905451071"/>
      </c:barChart>
      <c:catAx>
        <c:axId val="905452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451071"/>
        <c:crosses val="autoZero"/>
        <c:auto val="1"/>
        <c:lblAlgn val="ctr"/>
        <c:lblOffset val="100"/>
        <c:noMultiLvlLbl val="0"/>
      </c:catAx>
      <c:valAx>
        <c:axId val="90545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452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94E72-726F-4FB1-BAC4-C3FC3798A0D6}" type="datetimeFigureOut">
              <a:rPr lang="en-MY" smtClean="0"/>
              <a:t>5/5/2025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2C270-5F02-4895-9E56-5639D4227A5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11309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2C270-5F02-4895-9E56-5639D4227A5B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8311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5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.sv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svg"/><Relationship Id="rId7" Type="http://schemas.openxmlformats.org/officeDocument/2006/relationships/image" Target="../media/image4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.svg"/><Relationship Id="rId10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sv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8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4.png"/><Relationship Id="rId7" Type="http://schemas.openxmlformats.org/officeDocument/2006/relationships/image" Target="../media/image66.sv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jpeg"/><Relationship Id="rId10" Type="http://schemas.openxmlformats.org/officeDocument/2006/relationships/image" Target="../media/image69.png"/><Relationship Id="rId4" Type="http://schemas.openxmlformats.org/officeDocument/2006/relationships/image" Target="../media/image25.svg"/><Relationship Id="rId9" Type="http://schemas.openxmlformats.org/officeDocument/2006/relationships/image" Target="../media/image6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45/3457607" TargetMode="External"/><Relationship Id="rId3" Type="http://schemas.openxmlformats.org/officeDocument/2006/relationships/image" Target="../media/image72.svg"/><Relationship Id="rId7" Type="http://schemas.openxmlformats.org/officeDocument/2006/relationships/hyperlink" Target="https://doi.org/10.1613/jair.1.13471" TargetMode="External"/><Relationship Id="rId12" Type="http://schemas.openxmlformats.org/officeDocument/2006/relationships/image" Target="../media/image23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oceedings.neurips.cc/paper_files/paper/2017/file/8a20a8621978632d76c43dfd28b67767-Paper.pdf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doi.org/10.1145/3351095.3372873" TargetMode="External"/><Relationship Id="rId10" Type="http://schemas.openxmlformats.org/officeDocument/2006/relationships/image" Target="../media/image73.jpeg"/><Relationship Id="rId4" Type="http://schemas.openxmlformats.org/officeDocument/2006/relationships/hyperlink" Target="https://fairmlbook.org/" TargetMode="External"/><Relationship Id="rId9" Type="http://schemas.openxmlformats.org/officeDocument/2006/relationships/hyperlink" Target="https://doi.org/10.1145/3306618.331424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12756" y="0"/>
            <a:ext cx="5175244" cy="10287000"/>
            <a:chOff x="0" y="0"/>
            <a:chExt cx="3198876" cy="6358509"/>
          </a:xfrm>
        </p:grpSpPr>
        <p:sp>
          <p:nvSpPr>
            <p:cNvPr id="3" name="Freeform 3"/>
            <p:cNvSpPr/>
            <p:nvPr/>
          </p:nvSpPr>
          <p:spPr>
            <a:xfrm>
              <a:off x="3937" y="3937"/>
              <a:ext cx="3191129" cy="6350635"/>
            </a:xfrm>
            <a:custGeom>
              <a:avLst/>
              <a:gdLst/>
              <a:ahLst/>
              <a:cxnLst/>
              <a:rect l="l" t="t" r="r" b="b"/>
              <a:pathLst>
                <a:path w="3191129" h="6350635">
                  <a:moveTo>
                    <a:pt x="3175254" y="0"/>
                  </a:moveTo>
                  <a:cubicBezTo>
                    <a:pt x="1421638" y="0"/>
                    <a:pt x="0" y="1421638"/>
                    <a:pt x="0" y="3175254"/>
                  </a:cubicBezTo>
                  <a:cubicBezTo>
                    <a:pt x="0" y="4928870"/>
                    <a:pt x="1421638" y="6350635"/>
                    <a:pt x="3175381" y="6350635"/>
                  </a:cubicBezTo>
                  <a:lnTo>
                    <a:pt x="3191129" y="4412361"/>
                  </a:lnTo>
                  <a:cubicBezTo>
                    <a:pt x="2512822" y="4412361"/>
                    <a:pt x="1963039" y="3862578"/>
                    <a:pt x="1963039" y="3184271"/>
                  </a:cubicBezTo>
                  <a:cubicBezTo>
                    <a:pt x="1963039" y="2505964"/>
                    <a:pt x="2512822" y="1956181"/>
                    <a:pt x="3191129" y="1956181"/>
                  </a:cubicBezTo>
                  <a:lnTo>
                    <a:pt x="3175254" y="0"/>
                  </a:lnTo>
                  <a:close/>
                </a:path>
              </a:pathLst>
            </a:custGeom>
            <a:blipFill>
              <a:blip r:embed="rId2"/>
              <a:stretch>
                <a:fillRect l="-8211" r="-190488"/>
              </a:stretch>
            </a:blip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198749" cy="6358509"/>
            </a:xfrm>
            <a:custGeom>
              <a:avLst/>
              <a:gdLst/>
              <a:ahLst/>
              <a:cxnLst/>
              <a:rect l="l" t="t" r="r" b="b"/>
              <a:pathLst>
                <a:path w="3198749" h="6358509">
                  <a:moveTo>
                    <a:pt x="3183128" y="6358509"/>
                  </a:moveTo>
                  <a:lnTo>
                    <a:pt x="3179318" y="6358509"/>
                  </a:lnTo>
                  <a:cubicBezTo>
                    <a:pt x="2750185" y="6358509"/>
                    <a:pt x="2333752" y="6274435"/>
                    <a:pt x="1941830" y="6108700"/>
                  </a:cubicBezTo>
                  <a:cubicBezTo>
                    <a:pt x="1563243" y="5948553"/>
                    <a:pt x="1223264" y="5719318"/>
                    <a:pt x="931291" y="5427345"/>
                  </a:cubicBezTo>
                  <a:cubicBezTo>
                    <a:pt x="639318" y="5135372"/>
                    <a:pt x="410083" y="4795393"/>
                    <a:pt x="249936" y="4416806"/>
                  </a:cubicBezTo>
                  <a:cubicBezTo>
                    <a:pt x="84074" y="4024757"/>
                    <a:pt x="0" y="3608451"/>
                    <a:pt x="0" y="3179191"/>
                  </a:cubicBezTo>
                  <a:cubicBezTo>
                    <a:pt x="0" y="2749931"/>
                    <a:pt x="84074" y="2333625"/>
                    <a:pt x="249809" y="1941703"/>
                  </a:cubicBezTo>
                  <a:cubicBezTo>
                    <a:pt x="409956" y="1563116"/>
                    <a:pt x="639191" y="1223137"/>
                    <a:pt x="931164" y="931164"/>
                  </a:cubicBezTo>
                  <a:cubicBezTo>
                    <a:pt x="1223137" y="639191"/>
                    <a:pt x="1563116" y="409956"/>
                    <a:pt x="1941703" y="249809"/>
                  </a:cubicBezTo>
                  <a:cubicBezTo>
                    <a:pt x="2333625" y="84074"/>
                    <a:pt x="2750058" y="0"/>
                    <a:pt x="3179191" y="0"/>
                  </a:cubicBezTo>
                  <a:lnTo>
                    <a:pt x="3183001" y="0"/>
                  </a:lnTo>
                  <a:lnTo>
                    <a:pt x="3183001" y="3810"/>
                  </a:lnTo>
                  <a:lnTo>
                    <a:pt x="3198749" y="1964055"/>
                  </a:lnTo>
                  <a:lnTo>
                    <a:pt x="3194812" y="1964055"/>
                  </a:lnTo>
                  <a:cubicBezTo>
                    <a:pt x="2867787" y="1964055"/>
                    <a:pt x="2560320" y="2091436"/>
                    <a:pt x="2329180" y="2322576"/>
                  </a:cubicBezTo>
                  <a:cubicBezTo>
                    <a:pt x="2097913" y="2553843"/>
                    <a:pt x="1970659" y="2861183"/>
                    <a:pt x="1970659" y="3188208"/>
                  </a:cubicBezTo>
                  <a:cubicBezTo>
                    <a:pt x="1970659" y="3515233"/>
                    <a:pt x="2098040" y="3822700"/>
                    <a:pt x="2329180" y="4053840"/>
                  </a:cubicBezTo>
                  <a:cubicBezTo>
                    <a:pt x="2560447" y="4285107"/>
                    <a:pt x="2867787" y="4412361"/>
                    <a:pt x="3194812" y="4412361"/>
                  </a:cubicBezTo>
                  <a:lnTo>
                    <a:pt x="3198749" y="4412361"/>
                  </a:lnTo>
                  <a:lnTo>
                    <a:pt x="3198749" y="4416298"/>
                  </a:lnTo>
                  <a:lnTo>
                    <a:pt x="3183128" y="6358509"/>
                  </a:lnTo>
                  <a:close/>
                  <a:moveTo>
                    <a:pt x="3175381" y="7747"/>
                  </a:moveTo>
                  <a:cubicBezTo>
                    <a:pt x="2748534" y="8255"/>
                    <a:pt x="2334514" y="92075"/>
                    <a:pt x="1944751" y="256921"/>
                  </a:cubicBezTo>
                  <a:cubicBezTo>
                    <a:pt x="1567053" y="416687"/>
                    <a:pt x="1227963" y="645287"/>
                    <a:pt x="936625" y="936625"/>
                  </a:cubicBezTo>
                  <a:cubicBezTo>
                    <a:pt x="645414" y="1227836"/>
                    <a:pt x="416687" y="1567053"/>
                    <a:pt x="256921" y="1944751"/>
                  </a:cubicBezTo>
                  <a:cubicBezTo>
                    <a:pt x="91567" y="2335784"/>
                    <a:pt x="7747" y="2751074"/>
                    <a:pt x="7747" y="3179191"/>
                  </a:cubicBezTo>
                  <a:cubicBezTo>
                    <a:pt x="7747" y="3607308"/>
                    <a:pt x="91567" y="4022725"/>
                    <a:pt x="256921" y="4413631"/>
                  </a:cubicBezTo>
                  <a:cubicBezTo>
                    <a:pt x="416687" y="4791329"/>
                    <a:pt x="645287" y="5130419"/>
                    <a:pt x="936625" y="5421757"/>
                  </a:cubicBezTo>
                  <a:cubicBezTo>
                    <a:pt x="1227836" y="5712968"/>
                    <a:pt x="1567053" y="5941695"/>
                    <a:pt x="1944751" y="6101461"/>
                  </a:cubicBezTo>
                  <a:cubicBezTo>
                    <a:pt x="2334514" y="6266307"/>
                    <a:pt x="2748534" y="6350127"/>
                    <a:pt x="3175381" y="6350635"/>
                  </a:cubicBezTo>
                  <a:lnTo>
                    <a:pt x="3191129" y="4420108"/>
                  </a:lnTo>
                  <a:cubicBezTo>
                    <a:pt x="2863469" y="4419092"/>
                    <a:pt x="2555621" y="4291076"/>
                    <a:pt x="2323846" y="4059301"/>
                  </a:cubicBezTo>
                  <a:cubicBezTo>
                    <a:pt x="2091182" y="3826637"/>
                    <a:pt x="1963039" y="3517265"/>
                    <a:pt x="1963039" y="3188208"/>
                  </a:cubicBezTo>
                  <a:cubicBezTo>
                    <a:pt x="1963039" y="2859151"/>
                    <a:pt x="2091182" y="2549779"/>
                    <a:pt x="2323846" y="2317115"/>
                  </a:cubicBezTo>
                  <a:cubicBezTo>
                    <a:pt x="2555621" y="2085340"/>
                    <a:pt x="2863469" y="1957324"/>
                    <a:pt x="3191129" y="1956308"/>
                  </a:cubicBezTo>
                  <a:lnTo>
                    <a:pt x="3175381" y="7747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6" name="Freeform 6"/>
          <p:cNvSpPr/>
          <p:nvPr/>
        </p:nvSpPr>
        <p:spPr>
          <a:xfrm>
            <a:off x="-3865600" y="8505413"/>
            <a:ext cx="18208432" cy="5667375"/>
          </a:xfrm>
          <a:custGeom>
            <a:avLst/>
            <a:gdLst/>
            <a:ahLst/>
            <a:cxnLst/>
            <a:rect l="l" t="t" r="r" b="b"/>
            <a:pathLst>
              <a:path w="18208432" h="5667375">
                <a:moveTo>
                  <a:pt x="0" y="0"/>
                </a:moveTo>
                <a:lnTo>
                  <a:pt x="18208433" y="0"/>
                </a:lnTo>
                <a:lnTo>
                  <a:pt x="18208433" y="5667374"/>
                </a:lnTo>
                <a:lnTo>
                  <a:pt x="0" y="566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16850150" y="3775410"/>
            <a:ext cx="2736179" cy="2736179"/>
          </a:xfrm>
          <a:custGeom>
            <a:avLst/>
            <a:gdLst/>
            <a:ahLst/>
            <a:cxnLst/>
            <a:rect l="l" t="t" r="r" b="b"/>
            <a:pathLst>
              <a:path w="2736179" h="2736179">
                <a:moveTo>
                  <a:pt x="0" y="0"/>
                </a:moveTo>
                <a:lnTo>
                  <a:pt x="2736179" y="0"/>
                </a:lnTo>
                <a:lnTo>
                  <a:pt x="2736179" y="2736180"/>
                </a:lnTo>
                <a:lnTo>
                  <a:pt x="0" y="2736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TextBox 8"/>
          <p:cNvSpPr txBox="1"/>
          <p:nvPr/>
        </p:nvSpPr>
        <p:spPr>
          <a:xfrm>
            <a:off x="838697" y="889685"/>
            <a:ext cx="10854441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000" b="1" dirty="0">
                <a:solidFill>
                  <a:srgbClr val="166BE5"/>
                </a:solidFill>
                <a:latin typeface="Oswald Bold"/>
                <a:ea typeface="Oswald Bold"/>
                <a:cs typeface="Oswald Bold"/>
                <a:sym typeface="Oswald Bold"/>
              </a:rPr>
              <a:t>Revolutionizing Recruitment: </a:t>
            </a:r>
            <a:r>
              <a:rPr lang="en-US" sz="6000" b="1" dirty="0">
                <a:solidFill>
                  <a:srgbClr val="123586"/>
                </a:solidFill>
                <a:latin typeface="Oswald Bold"/>
                <a:ea typeface="Oswald Bold"/>
                <a:cs typeface="Oswald Bold"/>
                <a:sym typeface="Oswald Bold"/>
              </a:rPr>
              <a:t>Enhanced Machine Learning Models for Bias Mitigation and Efficiency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697" y="4906847"/>
            <a:ext cx="1032839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16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International Business Analytics Conference</a:t>
            </a:r>
          </a:p>
          <a:p>
            <a:pPr algn="l">
              <a:lnSpc>
                <a:spcPts val="5600"/>
              </a:lnSpc>
            </a:pPr>
            <a:r>
              <a:rPr lang="en-US" sz="4000" i="1" spc="16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  <a:r>
              <a:rPr lang="en-US" sz="4000" i="1" spc="16" baseline="3000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</a:t>
            </a:r>
            <a:r>
              <a:rPr lang="en-US" sz="4000" i="1" spc="16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May 2025</a:t>
            </a:r>
          </a:p>
        </p:txBody>
      </p:sp>
      <p:pic>
        <p:nvPicPr>
          <p:cNvPr id="3074" name="Picture 2" descr="DeVos Graduate School -">
            <a:extLst>
              <a:ext uri="{FF2B5EF4-FFF2-40B4-BE49-F238E27FC236}">
                <a16:creationId xmlns:a16="http://schemas.microsoft.com/office/drawing/2014/main" id="{AB844AB8-794C-3655-82D8-B7D286D7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38" y="6501563"/>
            <a:ext cx="3886200" cy="179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7783-F707-2451-1D1A-D42A5A8B0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8DA1122-B40E-DF2A-5E4E-10BBC51735DF}"/>
              </a:ext>
            </a:extLst>
          </p:cNvPr>
          <p:cNvSpPr txBox="1"/>
          <p:nvPr/>
        </p:nvSpPr>
        <p:spPr>
          <a:xfrm>
            <a:off x="5105400" y="910446"/>
            <a:ext cx="762139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4"/>
              </a:lnSpc>
            </a:pPr>
            <a:r>
              <a:rPr lang="en-US" sz="6286" b="1" dirty="0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Model Accuracy Scores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6635266-8894-3F7A-2D72-09E623889279}"/>
              </a:ext>
            </a:extLst>
          </p:cNvPr>
          <p:cNvGrpSpPr/>
          <p:nvPr/>
        </p:nvGrpSpPr>
        <p:grpSpPr>
          <a:xfrm>
            <a:off x="0" y="10020300"/>
            <a:ext cx="18288000" cy="532109"/>
            <a:chOff x="0" y="0"/>
            <a:chExt cx="4816593" cy="1401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3A6E5B-351F-C2CD-2462-9920EFCD8BC0}"/>
                </a:ext>
              </a:extLst>
            </p:cNvPr>
            <p:cNvSpPr/>
            <p:nvPr/>
          </p:nvSpPr>
          <p:spPr>
            <a:xfrm>
              <a:off x="0" y="0"/>
              <a:ext cx="4816592" cy="140144"/>
            </a:xfrm>
            <a:custGeom>
              <a:avLst/>
              <a:gdLst/>
              <a:ahLst/>
              <a:cxnLst/>
              <a:rect l="l" t="t" r="r" b="b"/>
              <a:pathLst>
                <a:path w="4816592" h="140144">
                  <a:moveTo>
                    <a:pt x="0" y="0"/>
                  </a:moveTo>
                  <a:lnTo>
                    <a:pt x="4816592" y="0"/>
                  </a:lnTo>
                  <a:lnTo>
                    <a:pt x="4816592" y="140144"/>
                  </a:lnTo>
                  <a:lnTo>
                    <a:pt x="0" y="140144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8BCFECA-B387-EC5A-F99D-F6B2EA20F72D}"/>
                </a:ext>
              </a:extLst>
            </p:cNvPr>
            <p:cNvSpPr txBox="1"/>
            <p:nvPr/>
          </p:nvSpPr>
          <p:spPr>
            <a:xfrm>
              <a:off x="0" y="-38100"/>
              <a:ext cx="4816593" cy="178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04979687-2D95-4499-FAAC-3AB6EAA4584D}"/>
              </a:ext>
            </a:extLst>
          </p:cNvPr>
          <p:cNvSpPr/>
          <p:nvPr/>
        </p:nvSpPr>
        <p:spPr>
          <a:xfrm>
            <a:off x="-87393" y="6878533"/>
            <a:ext cx="894622" cy="1938715"/>
          </a:xfrm>
          <a:custGeom>
            <a:avLst/>
            <a:gdLst/>
            <a:ahLst/>
            <a:cxnLst/>
            <a:rect l="l" t="t" r="r" b="b"/>
            <a:pathLst>
              <a:path w="894622" h="1938715">
                <a:moveTo>
                  <a:pt x="0" y="0"/>
                </a:moveTo>
                <a:lnTo>
                  <a:pt x="894622" y="0"/>
                </a:lnTo>
                <a:lnTo>
                  <a:pt x="894622" y="1938716"/>
                </a:lnTo>
                <a:lnTo>
                  <a:pt x="0" y="193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4495" r="-368184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5625CD2-FD9F-0EFC-179C-2D3C470A5F51}"/>
              </a:ext>
            </a:extLst>
          </p:cNvPr>
          <p:cNvSpPr/>
          <p:nvPr/>
        </p:nvSpPr>
        <p:spPr>
          <a:xfrm>
            <a:off x="17480771" y="6878533"/>
            <a:ext cx="894622" cy="1938715"/>
          </a:xfrm>
          <a:custGeom>
            <a:avLst/>
            <a:gdLst/>
            <a:ahLst/>
            <a:cxnLst/>
            <a:rect l="l" t="t" r="r" b="b"/>
            <a:pathLst>
              <a:path w="894622" h="1938715">
                <a:moveTo>
                  <a:pt x="0" y="0"/>
                </a:moveTo>
                <a:lnTo>
                  <a:pt x="894622" y="0"/>
                </a:lnTo>
                <a:lnTo>
                  <a:pt x="894622" y="1938716"/>
                </a:lnTo>
                <a:lnTo>
                  <a:pt x="0" y="193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4495" r="-368184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F490A88-B6F8-5122-E48E-DB17CA2625EC}"/>
              </a:ext>
            </a:extLst>
          </p:cNvPr>
          <p:cNvSpPr/>
          <p:nvPr/>
        </p:nvSpPr>
        <p:spPr>
          <a:xfrm flipV="1">
            <a:off x="-2956685" y="-1299418"/>
            <a:ext cx="5727778" cy="5405591"/>
          </a:xfrm>
          <a:custGeom>
            <a:avLst/>
            <a:gdLst/>
            <a:ahLst/>
            <a:cxnLst/>
            <a:rect l="l" t="t" r="r" b="b"/>
            <a:pathLst>
              <a:path w="5727778" h="5405591">
                <a:moveTo>
                  <a:pt x="0" y="5405590"/>
                </a:moveTo>
                <a:lnTo>
                  <a:pt x="5727778" y="5405590"/>
                </a:lnTo>
                <a:lnTo>
                  <a:pt x="5727778" y="0"/>
                </a:lnTo>
                <a:lnTo>
                  <a:pt x="0" y="0"/>
                </a:lnTo>
                <a:lnTo>
                  <a:pt x="0" y="54055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48282F1-DAA1-EA52-AB44-1A9F9E06F9B6}"/>
              </a:ext>
            </a:extLst>
          </p:cNvPr>
          <p:cNvSpPr/>
          <p:nvPr/>
        </p:nvSpPr>
        <p:spPr>
          <a:xfrm flipH="1" flipV="1">
            <a:off x="15350138" y="-1299418"/>
            <a:ext cx="5727778" cy="5405591"/>
          </a:xfrm>
          <a:custGeom>
            <a:avLst/>
            <a:gdLst/>
            <a:ahLst/>
            <a:cxnLst/>
            <a:rect l="l" t="t" r="r" b="b"/>
            <a:pathLst>
              <a:path w="5727778" h="5405591">
                <a:moveTo>
                  <a:pt x="5727778" y="5405590"/>
                </a:moveTo>
                <a:lnTo>
                  <a:pt x="0" y="5405590"/>
                </a:lnTo>
                <a:lnTo>
                  <a:pt x="0" y="0"/>
                </a:lnTo>
                <a:lnTo>
                  <a:pt x="5727778" y="0"/>
                </a:lnTo>
                <a:lnTo>
                  <a:pt x="5727778" y="54055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pic>
        <p:nvPicPr>
          <p:cNvPr id="3074" name="Picture 4">
            <a:extLst>
              <a:ext uri="{FF2B5EF4-FFF2-40B4-BE49-F238E27FC236}">
                <a16:creationId xmlns:a16="http://schemas.microsoft.com/office/drawing/2014/main" id="{899EE105-B938-3F5C-0AAA-BAE16085A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8"/>
          <a:stretch/>
        </p:blipFill>
        <p:spPr bwMode="auto">
          <a:xfrm>
            <a:off x="3416727" y="1872248"/>
            <a:ext cx="10798718" cy="814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89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01" y="677470"/>
            <a:ext cx="10310317" cy="93115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276466"/>
            <a:ext cx="5097117" cy="1920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1" dirty="0">
                <a:solidFill>
                  <a:srgbClr val="166BE5"/>
                </a:solidFill>
                <a:latin typeface="Oswald Bold"/>
                <a:ea typeface="Oswald Bold"/>
                <a:cs typeface="Oswald Bold"/>
                <a:sym typeface="Oswald Bold"/>
              </a:rPr>
              <a:t>ROC-AUC Evaluation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9040656" y="-3004976"/>
            <a:ext cx="15442090" cy="4806351"/>
          </a:xfrm>
          <a:custGeom>
            <a:avLst/>
            <a:gdLst/>
            <a:ahLst/>
            <a:cxnLst/>
            <a:rect l="l" t="t" r="r" b="b"/>
            <a:pathLst>
              <a:path w="15442090" h="4806351">
                <a:moveTo>
                  <a:pt x="0" y="0"/>
                </a:moveTo>
                <a:lnTo>
                  <a:pt x="15442091" y="0"/>
                </a:lnTo>
                <a:lnTo>
                  <a:pt x="15442091" y="4806350"/>
                </a:lnTo>
                <a:lnTo>
                  <a:pt x="0" y="480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pic>
        <p:nvPicPr>
          <p:cNvPr id="1026" name="Picture 3">
            <a:extLst>
              <a:ext uri="{FF2B5EF4-FFF2-40B4-BE49-F238E27FC236}">
                <a16:creationId xmlns:a16="http://schemas.microsoft.com/office/drawing/2014/main" id="{EB26CD87-84F0-C55B-1B06-3F4C84C98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87" y="1158862"/>
            <a:ext cx="10815595" cy="879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ECDB3-2E7F-9BD9-3860-492C93DF2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/>
          <p:cNvGrpSpPr/>
          <p:nvPr/>
        </p:nvGrpSpPr>
        <p:grpSpPr>
          <a:xfrm>
            <a:off x="7157463" y="22860"/>
            <a:ext cx="11276042" cy="10287000"/>
            <a:chOff x="0" y="0"/>
            <a:chExt cx="1457202" cy="2709333"/>
          </a:xfrm>
        </p:grpSpPr>
        <p:sp>
          <p:nvSpPr>
            <p:cNvPr id="27" name="Freeform 6"/>
            <p:cNvSpPr/>
            <p:nvPr/>
          </p:nvSpPr>
          <p:spPr>
            <a:xfrm>
              <a:off x="0" y="0"/>
              <a:ext cx="1457202" cy="2709333"/>
            </a:xfrm>
            <a:custGeom>
              <a:avLst/>
              <a:gdLst/>
              <a:ahLst/>
              <a:cxnLst/>
              <a:rect l="l" t="t" r="r" b="b"/>
              <a:pathLst>
                <a:path w="1457202" h="2709333">
                  <a:moveTo>
                    <a:pt x="0" y="0"/>
                  </a:moveTo>
                  <a:lnTo>
                    <a:pt x="1457202" y="0"/>
                  </a:lnTo>
                  <a:lnTo>
                    <a:pt x="1457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6BFA">
                    <a:alpha val="100000"/>
                  </a:srgbClr>
                </a:gs>
                <a:gs pos="100000">
                  <a:srgbClr val="0129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8" name="TextBox 7"/>
            <p:cNvSpPr txBox="1"/>
            <p:nvPr/>
          </p:nvSpPr>
          <p:spPr>
            <a:xfrm>
              <a:off x="0" y="-38100"/>
              <a:ext cx="1457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12"/>
          <p:cNvSpPr/>
          <p:nvPr/>
        </p:nvSpPr>
        <p:spPr>
          <a:xfrm>
            <a:off x="7533210" y="1714500"/>
            <a:ext cx="466444" cy="460614"/>
          </a:xfrm>
          <a:custGeom>
            <a:avLst/>
            <a:gdLst/>
            <a:ahLst/>
            <a:cxnLst/>
            <a:rect l="l" t="t" r="r" b="b"/>
            <a:pathLst>
              <a:path w="466444" h="460614">
                <a:moveTo>
                  <a:pt x="0" y="0"/>
                </a:moveTo>
                <a:lnTo>
                  <a:pt x="466444" y="0"/>
                </a:lnTo>
                <a:lnTo>
                  <a:pt x="466444" y="460614"/>
                </a:lnTo>
                <a:lnTo>
                  <a:pt x="0" y="460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0" name="TextBox 13"/>
          <p:cNvSpPr txBox="1"/>
          <p:nvPr/>
        </p:nvSpPr>
        <p:spPr>
          <a:xfrm>
            <a:off x="8148102" y="2665495"/>
            <a:ext cx="3428492" cy="11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5"/>
              </a:lnSpc>
              <a:spcBef>
                <a:spcPct val="0"/>
              </a:spcBef>
            </a:pPr>
            <a:r>
              <a:rPr lang="en-US" sz="1661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CatBoost</a:t>
            </a:r>
            <a:r>
              <a:rPr lang="en-US" sz="1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achieved the highest predictive performance with 95.4% accuracy and 0.93 AUC score.	 </a:t>
            </a:r>
          </a:p>
        </p:txBody>
      </p:sp>
      <p:sp>
        <p:nvSpPr>
          <p:cNvPr id="31" name="Freeform 14"/>
          <p:cNvSpPr/>
          <p:nvPr/>
        </p:nvSpPr>
        <p:spPr>
          <a:xfrm>
            <a:off x="7533210" y="4457700"/>
            <a:ext cx="466444" cy="460614"/>
          </a:xfrm>
          <a:custGeom>
            <a:avLst/>
            <a:gdLst/>
            <a:ahLst/>
            <a:cxnLst/>
            <a:rect l="l" t="t" r="r" b="b"/>
            <a:pathLst>
              <a:path w="466444" h="460614">
                <a:moveTo>
                  <a:pt x="0" y="0"/>
                </a:moveTo>
                <a:lnTo>
                  <a:pt x="466444" y="0"/>
                </a:lnTo>
                <a:lnTo>
                  <a:pt x="466444" y="460614"/>
                </a:lnTo>
                <a:lnTo>
                  <a:pt x="0" y="460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73EEC36-47E8-D3A6-6F03-D83D1AD35019}"/>
              </a:ext>
            </a:extLst>
          </p:cNvPr>
          <p:cNvSpPr txBox="1"/>
          <p:nvPr/>
        </p:nvSpPr>
        <p:spPr>
          <a:xfrm>
            <a:off x="10298084" y="321909"/>
            <a:ext cx="49948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 dirty="0">
                <a:solidFill>
                  <a:schemeClr val="bg1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Key Findings</a:t>
            </a:r>
          </a:p>
        </p:txBody>
      </p:sp>
      <p:sp>
        <p:nvSpPr>
          <p:cNvPr id="32" name="TextBox 15"/>
          <p:cNvSpPr txBox="1"/>
          <p:nvPr/>
        </p:nvSpPr>
        <p:spPr>
          <a:xfrm>
            <a:off x="8148102" y="5337061"/>
            <a:ext cx="3428492" cy="146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5"/>
              </a:lnSpc>
              <a:spcBef>
                <a:spcPct val="0"/>
              </a:spcBef>
            </a:pPr>
            <a:r>
              <a:rPr lang="en-US" sz="1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Bias mitigation using Exponentiated Gradient effectively reduced demographic disparities without major accuracy loss. </a:t>
            </a:r>
          </a:p>
        </p:txBody>
      </p:sp>
      <p:sp>
        <p:nvSpPr>
          <p:cNvPr id="33" name="Freeform 16"/>
          <p:cNvSpPr/>
          <p:nvPr/>
        </p:nvSpPr>
        <p:spPr>
          <a:xfrm>
            <a:off x="7533209" y="7385427"/>
            <a:ext cx="466444" cy="460614"/>
          </a:xfrm>
          <a:custGeom>
            <a:avLst/>
            <a:gdLst/>
            <a:ahLst/>
            <a:cxnLst/>
            <a:rect l="l" t="t" r="r" b="b"/>
            <a:pathLst>
              <a:path w="466444" h="460614">
                <a:moveTo>
                  <a:pt x="0" y="0"/>
                </a:moveTo>
                <a:lnTo>
                  <a:pt x="466444" y="0"/>
                </a:lnTo>
                <a:lnTo>
                  <a:pt x="466444" y="460613"/>
                </a:lnTo>
                <a:lnTo>
                  <a:pt x="0" y="460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4" name="TextBox 17"/>
          <p:cNvSpPr txBox="1"/>
          <p:nvPr/>
        </p:nvSpPr>
        <p:spPr>
          <a:xfrm>
            <a:off x="8148102" y="8338594"/>
            <a:ext cx="3428492" cy="146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5"/>
              </a:lnSpc>
              <a:spcBef>
                <a:spcPct val="0"/>
              </a:spcBef>
            </a:pPr>
            <a:r>
              <a:rPr lang="en-US" sz="1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SHAP analysis revealed Recruitment Strategy, Education Level and Skill Score as the most influential features. </a:t>
            </a:r>
          </a:p>
        </p:txBody>
      </p:sp>
      <p:sp>
        <p:nvSpPr>
          <p:cNvPr id="35" name="TextBox 18"/>
          <p:cNvSpPr txBox="1"/>
          <p:nvPr/>
        </p:nvSpPr>
        <p:spPr>
          <a:xfrm>
            <a:off x="8148102" y="1754057"/>
            <a:ext cx="4135864" cy="7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200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Superior Model Performance: </a:t>
            </a:r>
            <a:r>
              <a:rPr lang="en-US" sz="2003" b="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CatBoost</a:t>
            </a:r>
            <a:r>
              <a:rPr lang="en-US" sz="200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Leads</a:t>
            </a:r>
          </a:p>
        </p:txBody>
      </p:sp>
      <p:sp>
        <p:nvSpPr>
          <p:cNvPr id="36" name="TextBox 19"/>
          <p:cNvSpPr txBox="1"/>
          <p:nvPr/>
        </p:nvSpPr>
        <p:spPr>
          <a:xfrm>
            <a:off x="8148101" y="4497257"/>
            <a:ext cx="4037003" cy="70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200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Effective Bias Mitigation through Fairness Constraints</a:t>
            </a:r>
          </a:p>
        </p:txBody>
      </p:sp>
      <p:sp>
        <p:nvSpPr>
          <p:cNvPr id="37" name="TextBox 20"/>
          <p:cNvSpPr txBox="1"/>
          <p:nvPr/>
        </p:nvSpPr>
        <p:spPr>
          <a:xfrm>
            <a:off x="8148101" y="7424984"/>
            <a:ext cx="3732204" cy="70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200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Drivers of Hiring Decision</a:t>
            </a:r>
          </a:p>
        </p:txBody>
      </p:sp>
      <p:sp>
        <p:nvSpPr>
          <p:cNvPr id="38" name="Freeform 12">
            <a:extLst>
              <a:ext uri="{FF2B5EF4-FFF2-40B4-BE49-F238E27FC236}">
                <a16:creationId xmlns:a16="http://schemas.microsoft.com/office/drawing/2014/main" id="{3B8CAFAC-B0B1-5261-ABF6-70397D96686B}"/>
              </a:ext>
            </a:extLst>
          </p:cNvPr>
          <p:cNvSpPr/>
          <p:nvPr/>
        </p:nvSpPr>
        <p:spPr>
          <a:xfrm>
            <a:off x="13225549" y="1714500"/>
            <a:ext cx="466444" cy="460614"/>
          </a:xfrm>
          <a:custGeom>
            <a:avLst/>
            <a:gdLst/>
            <a:ahLst/>
            <a:cxnLst/>
            <a:rect l="l" t="t" r="r" b="b"/>
            <a:pathLst>
              <a:path w="466444" h="460614">
                <a:moveTo>
                  <a:pt x="0" y="0"/>
                </a:moveTo>
                <a:lnTo>
                  <a:pt x="466444" y="0"/>
                </a:lnTo>
                <a:lnTo>
                  <a:pt x="466444" y="460614"/>
                </a:lnTo>
                <a:lnTo>
                  <a:pt x="0" y="460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4780404C-7364-908A-4548-2BD176EE930A}"/>
              </a:ext>
            </a:extLst>
          </p:cNvPr>
          <p:cNvSpPr txBox="1"/>
          <p:nvPr/>
        </p:nvSpPr>
        <p:spPr>
          <a:xfrm>
            <a:off x="13840441" y="2665495"/>
            <a:ext cx="3428492" cy="87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5"/>
              </a:lnSpc>
              <a:spcBef>
                <a:spcPct val="0"/>
              </a:spcBef>
            </a:pPr>
            <a:r>
              <a:rPr lang="en-US" sz="1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 and Gender showed minimal predictive importance, supporting fairness objectives.    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596250C4-CF70-AF33-FB5B-52264E266B30}"/>
              </a:ext>
            </a:extLst>
          </p:cNvPr>
          <p:cNvSpPr txBox="1"/>
          <p:nvPr/>
        </p:nvSpPr>
        <p:spPr>
          <a:xfrm>
            <a:off x="13840441" y="1754057"/>
            <a:ext cx="4135864" cy="7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200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Sensitive Attributes Had Minimal Impact</a:t>
            </a:r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DF9209A7-DF15-AB88-60A2-E5F4D537C630}"/>
              </a:ext>
            </a:extLst>
          </p:cNvPr>
          <p:cNvSpPr/>
          <p:nvPr/>
        </p:nvSpPr>
        <p:spPr>
          <a:xfrm>
            <a:off x="13225548" y="4460014"/>
            <a:ext cx="466444" cy="460614"/>
          </a:xfrm>
          <a:custGeom>
            <a:avLst/>
            <a:gdLst/>
            <a:ahLst/>
            <a:cxnLst/>
            <a:rect l="l" t="t" r="r" b="b"/>
            <a:pathLst>
              <a:path w="466444" h="460614">
                <a:moveTo>
                  <a:pt x="0" y="0"/>
                </a:moveTo>
                <a:lnTo>
                  <a:pt x="466444" y="0"/>
                </a:lnTo>
                <a:lnTo>
                  <a:pt x="466444" y="460613"/>
                </a:lnTo>
                <a:lnTo>
                  <a:pt x="0" y="460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AD9F149A-9FD9-75E7-882C-9739548E51E7}"/>
              </a:ext>
            </a:extLst>
          </p:cNvPr>
          <p:cNvSpPr txBox="1"/>
          <p:nvPr/>
        </p:nvSpPr>
        <p:spPr>
          <a:xfrm>
            <a:off x="13840441" y="5413181"/>
            <a:ext cx="3428492" cy="146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5"/>
              </a:lnSpc>
              <a:spcBef>
                <a:spcPct val="0"/>
              </a:spcBef>
            </a:pPr>
            <a:r>
              <a:rPr lang="en-US" sz="1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Hyperparameter tuning confirmed the models’ robustness, with minimal performance changes post- optimization.</a:t>
            </a: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E0028C65-AD1B-1695-832A-42605990C457}"/>
              </a:ext>
            </a:extLst>
          </p:cNvPr>
          <p:cNvSpPr txBox="1"/>
          <p:nvPr/>
        </p:nvSpPr>
        <p:spPr>
          <a:xfrm>
            <a:off x="13840439" y="4499571"/>
            <a:ext cx="4037003" cy="70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200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Validated Model Stability with Hyperparameter Tuning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2BFC7B3-6066-0F81-1228-A10A50621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76207"/>
              </p:ext>
            </p:extLst>
          </p:nvPr>
        </p:nvGraphicFramePr>
        <p:xfrm>
          <a:off x="292338" y="321909"/>
          <a:ext cx="6753192" cy="34824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51064">
                  <a:extLst>
                    <a:ext uri="{9D8B030D-6E8A-4147-A177-3AD203B41FA5}">
                      <a16:colId xmlns:a16="http://schemas.microsoft.com/office/drawing/2014/main" val="4285114943"/>
                    </a:ext>
                  </a:extLst>
                </a:gridCol>
                <a:gridCol w="2251064">
                  <a:extLst>
                    <a:ext uri="{9D8B030D-6E8A-4147-A177-3AD203B41FA5}">
                      <a16:colId xmlns:a16="http://schemas.microsoft.com/office/drawing/2014/main" val="1089430543"/>
                    </a:ext>
                  </a:extLst>
                </a:gridCol>
                <a:gridCol w="2251064">
                  <a:extLst>
                    <a:ext uri="{9D8B030D-6E8A-4147-A177-3AD203B41FA5}">
                      <a16:colId xmlns:a16="http://schemas.microsoft.com/office/drawing/2014/main" val="3357989358"/>
                    </a:ext>
                  </a:extLst>
                </a:gridCol>
              </a:tblGrid>
              <a:tr h="397993">
                <a:tc>
                  <a:txBody>
                    <a:bodyPr/>
                    <a:lstStyle/>
                    <a:p>
                      <a:r>
                        <a:rPr lang="en-MY" b="1" dirty="0">
                          <a:latin typeface="Garet" panose="020B0604020202020204" charset="0"/>
                        </a:rPr>
                        <a:t>Metric</a:t>
                      </a:r>
                      <a:endParaRPr lang="en-MY" dirty="0">
                        <a:latin typeface="Garet" panose="020B0604020202020204" charset="0"/>
                      </a:endParaRPr>
                    </a:p>
                  </a:txBody>
                  <a:tcPr anchor="ctr">
                    <a:solidFill>
                      <a:srgbClr val="517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b="1" dirty="0">
                          <a:latin typeface="Garet" panose="020B0604020202020204" charset="0"/>
                        </a:rPr>
                        <a:t>Before Mitigation</a:t>
                      </a:r>
                      <a:endParaRPr lang="en-MY" dirty="0">
                        <a:latin typeface="Garet" panose="020B0604020202020204" charset="0"/>
                      </a:endParaRPr>
                    </a:p>
                  </a:txBody>
                  <a:tcPr anchor="ctr">
                    <a:solidFill>
                      <a:srgbClr val="517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b="1" dirty="0">
                          <a:latin typeface="Garet" panose="020B0604020202020204" charset="0"/>
                        </a:rPr>
                        <a:t>After Mitigation</a:t>
                      </a:r>
                      <a:endParaRPr lang="en-MY" dirty="0">
                        <a:latin typeface="Garet" panose="020B0604020202020204" charset="0"/>
                      </a:endParaRPr>
                    </a:p>
                  </a:txBody>
                  <a:tcPr anchor="ctr">
                    <a:solidFill>
                      <a:srgbClr val="517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9280"/>
                  </a:ext>
                </a:extLst>
              </a:tr>
              <a:tr h="994984">
                <a:tc>
                  <a:txBody>
                    <a:bodyPr/>
                    <a:lstStyle/>
                    <a:p>
                      <a:r>
                        <a:rPr lang="en-MY" b="1" dirty="0">
                          <a:latin typeface="Garet" panose="020B0604020202020204" charset="0"/>
                        </a:rPr>
                        <a:t>Demographic Parity Difference (DPD)</a:t>
                      </a:r>
                      <a:endParaRPr lang="en-MY" dirty="0">
                        <a:latin typeface="Gare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Garet" panose="020B0604020202020204" charset="0"/>
                        </a:rPr>
                        <a:t>0.0142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Garet" panose="020B0604020202020204" charset="0"/>
                        </a:rPr>
                        <a:t>0.0100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062566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r>
                        <a:rPr lang="en-MY" b="1">
                          <a:latin typeface="Garet" panose="020B0604020202020204" charset="0"/>
                        </a:rPr>
                        <a:t>Equalized Odds Difference (EOD)</a:t>
                      </a:r>
                      <a:endParaRPr lang="en-MY">
                        <a:latin typeface="Gare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Garet" panose="020B0604020202020204" charset="0"/>
                        </a:rPr>
                        <a:t>0.0414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Garet" panose="020B0604020202020204" charset="0"/>
                        </a:rPr>
                        <a:t>0.0300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126896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r>
                        <a:rPr lang="en-MY" b="1">
                          <a:latin typeface="Garet" panose="020B0604020202020204" charset="0"/>
                        </a:rPr>
                        <a:t>Accuracy (Female Candidates)</a:t>
                      </a:r>
                      <a:endParaRPr lang="en-MY">
                        <a:latin typeface="Gare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Garet" panose="020B0604020202020204" charset="0"/>
                        </a:rPr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b="1" dirty="0">
                          <a:latin typeface="Garet" panose="020B0604020202020204" charset="0"/>
                        </a:rPr>
                        <a:t>93.24%</a:t>
                      </a:r>
                      <a:endParaRPr lang="en-MY" dirty="0">
                        <a:latin typeface="Garet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71864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r>
                        <a:rPr lang="en-MY" b="1" dirty="0">
                          <a:latin typeface="Garet" panose="020B0604020202020204" charset="0"/>
                        </a:rPr>
                        <a:t>Accuracy (Male Candidates)</a:t>
                      </a:r>
                      <a:endParaRPr lang="en-MY" dirty="0">
                        <a:latin typeface="Gare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Garet" panose="020B0604020202020204" charset="0"/>
                        </a:rPr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b="1" dirty="0">
                          <a:latin typeface="Garet" panose="020B0604020202020204" charset="0"/>
                        </a:rPr>
                        <a:t>88.16%</a:t>
                      </a:r>
                      <a:endParaRPr lang="en-MY" dirty="0">
                        <a:latin typeface="Garet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520766"/>
                  </a:ext>
                </a:extLst>
              </a:tr>
            </a:tbl>
          </a:graphicData>
        </a:graphic>
      </p:graphicFrame>
      <p:pic>
        <p:nvPicPr>
          <p:cNvPr id="1025" name="Picture 2">
            <a:extLst>
              <a:ext uri="{FF2B5EF4-FFF2-40B4-BE49-F238E27FC236}">
                <a16:creationId xmlns:a16="http://schemas.microsoft.com/office/drawing/2014/main" id="{1AB8B12B-B87B-F0E6-4D09-E5A550F7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" y="3909346"/>
            <a:ext cx="7041811" cy="393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896F4350-0FD9-EA0C-C23E-E8211EAC1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87622"/>
              </p:ext>
            </p:extLst>
          </p:nvPr>
        </p:nvGraphicFramePr>
        <p:xfrm>
          <a:off x="115651" y="7992114"/>
          <a:ext cx="6976044" cy="197297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636949">
                  <a:extLst>
                    <a:ext uri="{9D8B030D-6E8A-4147-A177-3AD203B41FA5}">
                      <a16:colId xmlns:a16="http://schemas.microsoft.com/office/drawing/2014/main" val="96011700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5026263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271045538"/>
                    </a:ext>
                  </a:extLst>
                </a:gridCol>
                <a:gridCol w="2062495">
                  <a:extLst>
                    <a:ext uri="{9D8B030D-6E8A-4147-A177-3AD203B41FA5}">
                      <a16:colId xmlns:a16="http://schemas.microsoft.com/office/drawing/2014/main" val="3708929316"/>
                    </a:ext>
                  </a:extLst>
                </a:gridCol>
              </a:tblGrid>
              <a:tr h="282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 b="1" dirty="0">
                          <a:effectLst/>
                          <a:latin typeface="Garet" panose="020B0604020202020204" charset="0"/>
                        </a:rPr>
                        <a:t>Model</a:t>
                      </a:r>
                      <a:endParaRPr lang="en-MY" sz="1600" b="1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sz="1600" b="1" dirty="0">
                          <a:effectLst/>
                          <a:latin typeface="Garet" panose="020B0604020202020204" charset="0"/>
                        </a:rPr>
                        <a:t>Before Tuning</a:t>
                      </a:r>
                      <a:endParaRPr lang="en-MY" sz="1600" b="1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sz="1600" b="1">
                          <a:effectLst/>
                          <a:latin typeface="Garet" panose="020B0604020202020204" charset="0"/>
                        </a:rPr>
                        <a:t>After Tuning (GridSearchCV)</a:t>
                      </a:r>
                      <a:endParaRPr lang="en-MY" sz="1600" b="1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sz="1600" b="1" dirty="0">
                          <a:effectLst/>
                          <a:latin typeface="Garet" panose="020B0604020202020204" charset="0"/>
                        </a:rPr>
                        <a:t>After Tuning (</a:t>
                      </a:r>
                      <a:r>
                        <a:rPr lang="en-AU" sz="1600" b="1" dirty="0" err="1">
                          <a:effectLst/>
                          <a:latin typeface="Garet" panose="020B0604020202020204" charset="0"/>
                        </a:rPr>
                        <a:t>RandomSearch</a:t>
                      </a:r>
                      <a:r>
                        <a:rPr lang="en-AU" sz="1600" b="1" dirty="0">
                          <a:effectLst/>
                          <a:latin typeface="Garet" panose="020B0604020202020204" charset="0"/>
                        </a:rPr>
                        <a:t>)</a:t>
                      </a:r>
                      <a:endParaRPr lang="en-MY" sz="1600" b="1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34979"/>
                  </a:ext>
                </a:extLst>
              </a:tr>
              <a:tr h="3325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>
                          <a:effectLst/>
                          <a:latin typeface="Garet" panose="020B0604020202020204" charset="0"/>
                        </a:rPr>
                        <a:t>CatBoost</a:t>
                      </a:r>
                      <a:endParaRPr lang="en-MY" sz="160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 dirty="0">
                          <a:effectLst/>
                          <a:latin typeface="Garet" panose="020B0604020202020204" charset="0"/>
                        </a:rPr>
                        <a:t>0.9533</a:t>
                      </a:r>
                      <a:endParaRPr lang="en-MY" sz="1600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>
                          <a:effectLst/>
                          <a:latin typeface="Garet" panose="020B0604020202020204" charset="0"/>
                        </a:rPr>
                        <a:t>0.9542</a:t>
                      </a:r>
                      <a:endParaRPr lang="en-MY" sz="160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 dirty="0">
                          <a:effectLst/>
                          <a:latin typeface="Garet" panose="020B0604020202020204" charset="0"/>
                        </a:rPr>
                        <a:t>0.9542</a:t>
                      </a:r>
                      <a:endParaRPr lang="en-MY" sz="1600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303001"/>
                  </a:ext>
                </a:extLst>
              </a:tr>
              <a:tr h="3325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>
                          <a:effectLst/>
                          <a:latin typeface="Garet" panose="020B0604020202020204" charset="0"/>
                        </a:rPr>
                        <a:t>XGBoost</a:t>
                      </a:r>
                      <a:endParaRPr lang="en-MY" sz="160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 dirty="0">
                          <a:effectLst/>
                          <a:latin typeface="Garet" panose="020B0604020202020204" charset="0"/>
                        </a:rPr>
                        <a:t>0.9400</a:t>
                      </a:r>
                      <a:endParaRPr lang="en-MY" sz="1600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 dirty="0">
                          <a:effectLst/>
                          <a:latin typeface="Garet" panose="020B0604020202020204" charset="0"/>
                        </a:rPr>
                        <a:t>0.9292</a:t>
                      </a:r>
                      <a:endParaRPr lang="en-MY" sz="1600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>
                          <a:effectLst/>
                          <a:latin typeface="Garet" panose="020B0604020202020204" charset="0"/>
                        </a:rPr>
                        <a:t>0.9292</a:t>
                      </a:r>
                      <a:endParaRPr lang="en-MY" sz="160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0357642"/>
                  </a:ext>
                </a:extLst>
              </a:tr>
              <a:tr h="3325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>
                          <a:effectLst/>
                          <a:latin typeface="Garet" panose="020B0604020202020204" charset="0"/>
                        </a:rPr>
                        <a:t>Random Forest</a:t>
                      </a:r>
                      <a:endParaRPr lang="en-MY" sz="160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 dirty="0">
                          <a:effectLst/>
                          <a:latin typeface="Garet" panose="020B0604020202020204" charset="0"/>
                        </a:rPr>
                        <a:t>0.9400</a:t>
                      </a:r>
                      <a:endParaRPr lang="en-MY" sz="1600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 dirty="0">
                          <a:effectLst/>
                          <a:latin typeface="Garet" panose="020B0604020202020204" charset="0"/>
                        </a:rPr>
                        <a:t>0.9242</a:t>
                      </a:r>
                      <a:endParaRPr lang="en-MY" sz="1600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>
                          <a:effectLst/>
                          <a:latin typeface="Garet" panose="020B0604020202020204" charset="0"/>
                        </a:rPr>
                        <a:t>0.9225</a:t>
                      </a:r>
                      <a:endParaRPr lang="en-MY" sz="160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6060723"/>
                  </a:ext>
                </a:extLst>
              </a:tr>
              <a:tr h="3325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>
                          <a:effectLst/>
                          <a:latin typeface="Garet" panose="020B0604020202020204" charset="0"/>
                        </a:rPr>
                        <a:t>Logistic Regression</a:t>
                      </a:r>
                      <a:endParaRPr lang="en-MY" sz="160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>
                          <a:effectLst/>
                          <a:latin typeface="Garet" panose="020B0604020202020204" charset="0"/>
                        </a:rPr>
                        <a:t>0.8667</a:t>
                      </a:r>
                      <a:endParaRPr lang="en-MY" sz="160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 dirty="0">
                          <a:effectLst/>
                          <a:latin typeface="Garet" panose="020B0604020202020204" charset="0"/>
                        </a:rPr>
                        <a:t>0.8657</a:t>
                      </a:r>
                      <a:endParaRPr lang="en-MY" sz="1600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600" dirty="0">
                          <a:effectLst/>
                          <a:latin typeface="Garet" panose="020B0604020202020204" charset="0"/>
                        </a:rPr>
                        <a:t>0.8558</a:t>
                      </a:r>
                      <a:endParaRPr lang="en-MY" sz="1600" dirty="0">
                        <a:effectLst/>
                        <a:latin typeface="Garet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0557305"/>
                  </a:ext>
                </a:extLst>
              </a:tr>
            </a:tbl>
          </a:graphicData>
        </a:graphic>
      </p:graphicFrame>
      <p:sp>
        <p:nvSpPr>
          <p:cNvPr id="62" name="Freeform 14">
            <a:extLst>
              <a:ext uri="{FF2B5EF4-FFF2-40B4-BE49-F238E27FC236}">
                <a16:creationId xmlns:a16="http://schemas.microsoft.com/office/drawing/2014/main" id="{57708AE5-831F-C1FC-36D5-3507FB654FE0}"/>
              </a:ext>
            </a:extLst>
          </p:cNvPr>
          <p:cNvSpPr/>
          <p:nvPr/>
        </p:nvSpPr>
        <p:spPr>
          <a:xfrm>
            <a:off x="13225549" y="7429460"/>
            <a:ext cx="466444" cy="460614"/>
          </a:xfrm>
          <a:custGeom>
            <a:avLst/>
            <a:gdLst/>
            <a:ahLst/>
            <a:cxnLst/>
            <a:rect l="l" t="t" r="r" b="b"/>
            <a:pathLst>
              <a:path w="466444" h="460614">
                <a:moveTo>
                  <a:pt x="0" y="0"/>
                </a:moveTo>
                <a:lnTo>
                  <a:pt x="466444" y="0"/>
                </a:lnTo>
                <a:lnTo>
                  <a:pt x="466444" y="460614"/>
                </a:lnTo>
                <a:lnTo>
                  <a:pt x="0" y="460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3" name="TextBox 15">
            <a:extLst>
              <a:ext uri="{FF2B5EF4-FFF2-40B4-BE49-F238E27FC236}">
                <a16:creationId xmlns:a16="http://schemas.microsoft.com/office/drawing/2014/main" id="{5889BC6A-92B7-5322-340E-BFDBB961D796}"/>
              </a:ext>
            </a:extLst>
          </p:cNvPr>
          <p:cNvSpPr txBox="1"/>
          <p:nvPr/>
        </p:nvSpPr>
        <p:spPr>
          <a:xfrm>
            <a:off x="13840441" y="8308821"/>
            <a:ext cx="3428492" cy="146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5"/>
              </a:lnSpc>
              <a:spcBef>
                <a:spcPct val="0"/>
              </a:spcBef>
            </a:pPr>
            <a:r>
              <a:rPr lang="en-US" sz="1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Combining ensemble methods, fairness algorithms, and explainability tools creates responsible, transparent AI hiring systems.</a:t>
            </a:r>
          </a:p>
        </p:txBody>
      </p:sp>
      <p:sp>
        <p:nvSpPr>
          <p:cNvPr id="1024" name="TextBox 19">
            <a:extLst>
              <a:ext uri="{FF2B5EF4-FFF2-40B4-BE49-F238E27FC236}">
                <a16:creationId xmlns:a16="http://schemas.microsoft.com/office/drawing/2014/main" id="{BAC4F958-C858-0546-A78C-AB55EE189AE9}"/>
              </a:ext>
            </a:extLst>
          </p:cNvPr>
          <p:cNvSpPr txBox="1"/>
          <p:nvPr/>
        </p:nvSpPr>
        <p:spPr>
          <a:xfrm>
            <a:off x="13840440" y="7469017"/>
            <a:ext cx="4037003" cy="70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200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Building Ethical and Transparent Recruitment AI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0CEF7BBC-8C8B-7D78-2A97-36607B9B1C1E}"/>
              </a:ext>
            </a:extLst>
          </p:cNvPr>
          <p:cNvSpPr txBox="1"/>
          <p:nvPr/>
        </p:nvSpPr>
        <p:spPr>
          <a:xfrm>
            <a:off x="9812373" y="9640669"/>
            <a:ext cx="4135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i="1" dirty="0">
                <a:solidFill>
                  <a:schemeClr val="bg1"/>
                </a:solidFill>
              </a:rPr>
              <a:t>References:</a:t>
            </a:r>
          </a:p>
          <a:p>
            <a:r>
              <a:rPr lang="en-MY" i="1" dirty="0">
                <a:solidFill>
                  <a:schemeClr val="bg1"/>
                </a:solidFill>
              </a:rPr>
              <a:t>(</a:t>
            </a:r>
            <a:r>
              <a:rPr lang="en-MY" i="1" dirty="0" err="1">
                <a:solidFill>
                  <a:schemeClr val="bg1"/>
                </a:solidFill>
              </a:rPr>
              <a:t>Meijerink</a:t>
            </a:r>
            <a:r>
              <a:rPr lang="en-MY" i="1" dirty="0">
                <a:solidFill>
                  <a:schemeClr val="bg1"/>
                </a:solidFill>
              </a:rPr>
              <a:t>, </a:t>
            </a:r>
            <a:r>
              <a:rPr lang="en-MY" i="1" dirty="0" err="1">
                <a:solidFill>
                  <a:schemeClr val="bg1"/>
                </a:solidFill>
              </a:rPr>
              <a:t>Bondarouk</a:t>
            </a:r>
            <a:r>
              <a:rPr lang="en-MY" i="1" dirty="0">
                <a:solidFill>
                  <a:schemeClr val="bg1"/>
                </a:solidFill>
              </a:rPr>
              <a:t>, &amp; Lepak, 2021)</a:t>
            </a:r>
          </a:p>
        </p:txBody>
      </p:sp>
    </p:spTree>
    <p:extLst>
      <p:ext uri="{BB962C8B-B14F-4D97-AF65-F5344CB8AC3E}">
        <p14:creationId xmlns:p14="http://schemas.microsoft.com/office/powerpoint/2010/main" val="365148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/>
      <p:bldP spid="36" grpId="0"/>
      <p:bldP spid="37" grpId="0"/>
      <p:bldP spid="38" grpId="0" animBg="1"/>
      <p:bldP spid="39" grpId="0"/>
      <p:bldP spid="40" grpId="0"/>
      <p:bldP spid="45" grpId="0" animBg="1"/>
      <p:bldP spid="46" grpId="0"/>
      <p:bldP spid="47" grpId="0"/>
      <p:bldP spid="62" grpId="0" animBg="1"/>
      <p:bldP spid="63" grpId="0"/>
      <p:bldP spid="1024" grpId="0"/>
      <p:bldP spid="10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ABBF3-6A77-AA04-63FA-49EEFDC9E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B58BCE-5313-51EA-1E93-DBA28D182B7E}"/>
              </a:ext>
            </a:extLst>
          </p:cNvPr>
          <p:cNvGrpSpPr/>
          <p:nvPr/>
        </p:nvGrpSpPr>
        <p:grpSpPr>
          <a:xfrm>
            <a:off x="6889993" y="3556613"/>
            <a:ext cx="4576575" cy="457657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AD74CF4-78E8-7DF6-5302-48E40FE6CF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7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B309523-6B76-8E00-899E-FEE032160FD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1F8CCBE-BB47-960D-0BE7-DF1D6F8A74FF}"/>
              </a:ext>
            </a:extLst>
          </p:cNvPr>
          <p:cNvGrpSpPr/>
          <p:nvPr/>
        </p:nvGrpSpPr>
        <p:grpSpPr>
          <a:xfrm>
            <a:off x="7248743" y="3915363"/>
            <a:ext cx="3859075" cy="385907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FF3169-6D45-18E2-E619-795CC50BD3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8F8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C2AE998-2397-FEB9-44B7-DC53E52CB71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0337EC8F-2BF1-F5CE-BF7D-842FAC083A3E}"/>
              </a:ext>
            </a:extLst>
          </p:cNvPr>
          <p:cNvSpPr/>
          <p:nvPr/>
        </p:nvSpPr>
        <p:spPr>
          <a:xfrm>
            <a:off x="6635543" y="3240766"/>
            <a:ext cx="1902734" cy="1902734"/>
          </a:xfrm>
          <a:custGeom>
            <a:avLst/>
            <a:gdLst/>
            <a:ahLst/>
            <a:cxnLst/>
            <a:rect l="l" t="t" r="r" b="b"/>
            <a:pathLst>
              <a:path w="1902734" h="1902734">
                <a:moveTo>
                  <a:pt x="0" y="0"/>
                </a:moveTo>
                <a:lnTo>
                  <a:pt x="1902734" y="0"/>
                </a:lnTo>
                <a:lnTo>
                  <a:pt x="1902734" y="1902734"/>
                </a:lnTo>
                <a:lnTo>
                  <a:pt x="0" y="1902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0AB8948-052C-C535-972A-F0B9D16BEC48}"/>
              </a:ext>
            </a:extLst>
          </p:cNvPr>
          <p:cNvSpPr/>
          <p:nvPr/>
        </p:nvSpPr>
        <p:spPr>
          <a:xfrm>
            <a:off x="9686775" y="3240766"/>
            <a:ext cx="1902734" cy="1902734"/>
          </a:xfrm>
          <a:custGeom>
            <a:avLst/>
            <a:gdLst/>
            <a:ahLst/>
            <a:cxnLst/>
            <a:rect l="l" t="t" r="r" b="b"/>
            <a:pathLst>
              <a:path w="1902734" h="1902734">
                <a:moveTo>
                  <a:pt x="0" y="0"/>
                </a:moveTo>
                <a:lnTo>
                  <a:pt x="1902734" y="0"/>
                </a:lnTo>
                <a:lnTo>
                  <a:pt x="1902734" y="1902734"/>
                </a:lnTo>
                <a:lnTo>
                  <a:pt x="0" y="1902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237DADE-B244-EDE6-5CCC-FE2891816209}"/>
              </a:ext>
            </a:extLst>
          </p:cNvPr>
          <p:cNvSpPr/>
          <p:nvPr/>
        </p:nvSpPr>
        <p:spPr>
          <a:xfrm>
            <a:off x="6635543" y="6230454"/>
            <a:ext cx="1902734" cy="1902734"/>
          </a:xfrm>
          <a:custGeom>
            <a:avLst/>
            <a:gdLst/>
            <a:ahLst/>
            <a:cxnLst/>
            <a:rect l="l" t="t" r="r" b="b"/>
            <a:pathLst>
              <a:path w="1902734" h="1902734">
                <a:moveTo>
                  <a:pt x="0" y="0"/>
                </a:moveTo>
                <a:lnTo>
                  <a:pt x="1902734" y="0"/>
                </a:lnTo>
                <a:lnTo>
                  <a:pt x="1902734" y="1902733"/>
                </a:lnTo>
                <a:lnTo>
                  <a:pt x="0" y="190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648A7F6-175B-6F8B-860E-F8C0DAC3CF1D}"/>
              </a:ext>
            </a:extLst>
          </p:cNvPr>
          <p:cNvSpPr/>
          <p:nvPr/>
        </p:nvSpPr>
        <p:spPr>
          <a:xfrm>
            <a:off x="9686775" y="6230454"/>
            <a:ext cx="1902734" cy="1902734"/>
          </a:xfrm>
          <a:custGeom>
            <a:avLst/>
            <a:gdLst/>
            <a:ahLst/>
            <a:cxnLst/>
            <a:rect l="l" t="t" r="r" b="b"/>
            <a:pathLst>
              <a:path w="1902734" h="1902734">
                <a:moveTo>
                  <a:pt x="0" y="0"/>
                </a:moveTo>
                <a:lnTo>
                  <a:pt x="1902734" y="0"/>
                </a:lnTo>
                <a:lnTo>
                  <a:pt x="1902734" y="1902733"/>
                </a:lnTo>
                <a:lnTo>
                  <a:pt x="0" y="190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27000D6-AF08-F2EA-9420-F76A3F6B1CEF}"/>
              </a:ext>
            </a:extLst>
          </p:cNvPr>
          <p:cNvSpPr/>
          <p:nvPr/>
        </p:nvSpPr>
        <p:spPr>
          <a:xfrm rot="5400000">
            <a:off x="11711352" y="-6551109"/>
            <a:ext cx="12302130" cy="3829038"/>
          </a:xfrm>
          <a:custGeom>
            <a:avLst/>
            <a:gdLst/>
            <a:ahLst/>
            <a:cxnLst/>
            <a:rect l="l" t="t" r="r" b="b"/>
            <a:pathLst>
              <a:path w="12302130" h="3829038">
                <a:moveTo>
                  <a:pt x="0" y="0"/>
                </a:moveTo>
                <a:lnTo>
                  <a:pt x="12302130" y="0"/>
                </a:lnTo>
                <a:lnTo>
                  <a:pt x="12302130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57BBDDE-D2FE-278D-03EB-1A5AAE0EAA8D}"/>
              </a:ext>
            </a:extLst>
          </p:cNvPr>
          <p:cNvSpPr/>
          <p:nvPr/>
        </p:nvSpPr>
        <p:spPr>
          <a:xfrm rot="5400000">
            <a:off x="-6151065" y="-6551109"/>
            <a:ext cx="12302130" cy="3829038"/>
          </a:xfrm>
          <a:custGeom>
            <a:avLst/>
            <a:gdLst/>
            <a:ahLst/>
            <a:cxnLst/>
            <a:rect l="l" t="t" r="r" b="b"/>
            <a:pathLst>
              <a:path w="12302130" h="3829038">
                <a:moveTo>
                  <a:pt x="0" y="0"/>
                </a:moveTo>
                <a:lnTo>
                  <a:pt x="12302130" y="0"/>
                </a:lnTo>
                <a:lnTo>
                  <a:pt x="12302130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ED95D42-E378-EC7B-2125-808ABF71871F}"/>
              </a:ext>
            </a:extLst>
          </p:cNvPr>
          <p:cNvSpPr/>
          <p:nvPr/>
        </p:nvSpPr>
        <p:spPr>
          <a:xfrm>
            <a:off x="8930272" y="9258300"/>
            <a:ext cx="4118657" cy="2839553"/>
          </a:xfrm>
          <a:custGeom>
            <a:avLst/>
            <a:gdLst/>
            <a:ahLst/>
            <a:cxnLst/>
            <a:rect l="l" t="t" r="r" b="b"/>
            <a:pathLst>
              <a:path w="4118657" h="2839553">
                <a:moveTo>
                  <a:pt x="0" y="0"/>
                </a:moveTo>
                <a:lnTo>
                  <a:pt x="4118657" y="0"/>
                </a:lnTo>
                <a:lnTo>
                  <a:pt x="4118657" y="2839553"/>
                </a:lnTo>
                <a:lnTo>
                  <a:pt x="0" y="2839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1505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DD40240-FA41-EC1D-6A32-38ED353E6017}"/>
              </a:ext>
            </a:extLst>
          </p:cNvPr>
          <p:cNvSpPr/>
          <p:nvPr/>
        </p:nvSpPr>
        <p:spPr>
          <a:xfrm flipH="1">
            <a:off x="4830665" y="9258300"/>
            <a:ext cx="4118657" cy="2839553"/>
          </a:xfrm>
          <a:custGeom>
            <a:avLst/>
            <a:gdLst/>
            <a:ahLst/>
            <a:cxnLst/>
            <a:rect l="l" t="t" r="r" b="b"/>
            <a:pathLst>
              <a:path w="4118657" h="2839553">
                <a:moveTo>
                  <a:pt x="4118657" y="0"/>
                </a:moveTo>
                <a:lnTo>
                  <a:pt x="0" y="0"/>
                </a:lnTo>
                <a:lnTo>
                  <a:pt x="0" y="2839553"/>
                </a:lnTo>
                <a:lnTo>
                  <a:pt x="4118657" y="2839553"/>
                </a:lnTo>
                <a:lnTo>
                  <a:pt x="41186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1505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AE8E0C6-4BAA-72C2-A2C3-34F4DA2E09FD}"/>
              </a:ext>
            </a:extLst>
          </p:cNvPr>
          <p:cNvSpPr/>
          <p:nvPr/>
        </p:nvSpPr>
        <p:spPr>
          <a:xfrm>
            <a:off x="10128800" y="3785296"/>
            <a:ext cx="1018685" cy="813674"/>
          </a:xfrm>
          <a:custGeom>
            <a:avLst/>
            <a:gdLst/>
            <a:ahLst/>
            <a:cxnLst/>
            <a:rect l="l" t="t" r="r" b="b"/>
            <a:pathLst>
              <a:path w="1018685" h="813674">
                <a:moveTo>
                  <a:pt x="0" y="0"/>
                </a:moveTo>
                <a:lnTo>
                  <a:pt x="1018684" y="0"/>
                </a:lnTo>
                <a:lnTo>
                  <a:pt x="1018684" y="813674"/>
                </a:lnTo>
                <a:lnTo>
                  <a:pt x="0" y="813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Freeform 17" descr="Circular flowchart with solid fill">
            <a:extLst>
              <a:ext uri="{FF2B5EF4-FFF2-40B4-BE49-F238E27FC236}">
                <a16:creationId xmlns:a16="http://schemas.microsoft.com/office/drawing/2014/main" id="{5DC3005E-FA29-91BC-B9AA-53BB74419671}"/>
              </a:ext>
            </a:extLst>
          </p:cNvPr>
          <p:cNvSpPr/>
          <p:nvPr/>
        </p:nvSpPr>
        <p:spPr>
          <a:xfrm>
            <a:off x="6747904" y="3358758"/>
            <a:ext cx="1645920" cy="1645920"/>
          </a:xfrm>
          <a:custGeom>
            <a:avLst/>
            <a:gdLst/>
            <a:ahLst/>
            <a:cxnLst/>
            <a:rect l="l" t="t" r="r" b="b"/>
            <a:pathLst>
              <a:path w="911677" h="911677">
                <a:moveTo>
                  <a:pt x="0" y="0"/>
                </a:moveTo>
                <a:lnTo>
                  <a:pt x="911677" y="0"/>
                </a:lnTo>
                <a:lnTo>
                  <a:pt x="911677" y="911677"/>
                </a:lnTo>
                <a:lnTo>
                  <a:pt x="0" y="911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18" name="Freeform 18" descr="Scales of justice with solid fill">
            <a:extLst>
              <a:ext uri="{FF2B5EF4-FFF2-40B4-BE49-F238E27FC236}">
                <a16:creationId xmlns:a16="http://schemas.microsoft.com/office/drawing/2014/main" id="{4B4D7678-FB73-D9F1-E725-2699598918CC}"/>
              </a:ext>
            </a:extLst>
          </p:cNvPr>
          <p:cNvSpPr/>
          <p:nvPr/>
        </p:nvSpPr>
        <p:spPr>
          <a:xfrm>
            <a:off x="6873043" y="6463686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970446" h="970446">
                <a:moveTo>
                  <a:pt x="0" y="0"/>
                </a:moveTo>
                <a:lnTo>
                  <a:pt x="970446" y="0"/>
                </a:lnTo>
                <a:lnTo>
                  <a:pt x="970446" y="970446"/>
                </a:lnTo>
                <a:lnTo>
                  <a:pt x="0" y="970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015FBE8-86B8-9300-2574-5B06C48CD722}"/>
              </a:ext>
            </a:extLst>
          </p:cNvPr>
          <p:cNvSpPr txBox="1"/>
          <p:nvPr/>
        </p:nvSpPr>
        <p:spPr>
          <a:xfrm>
            <a:off x="2694510" y="3717508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Streamlined Hiring Workflows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B37E598-BC08-909A-63DC-402FE1E755CD}"/>
              </a:ext>
            </a:extLst>
          </p:cNvPr>
          <p:cNvSpPr txBox="1"/>
          <p:nvPr/>
        </p:nvSpPr>
        <p:spPr>
          <a:xfrm>
            <a:off x="12309550" y="3665423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Bias Reduction in Recruitment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49A0A45-5A7C-CCFA-1B7C-1E46592EBB41}"/>
              </a:ext>
            </a:extLst>
          </p:cNvPr>
          <p:cNvSpPr txBox="1"/>
          <p:nvPr/>
        </p:nvSpPr>
        <p:spPr>
          <a:xfrm>
            <a:off x="2660534" y="6713670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Regulatory and Ethical Compliance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F5BC679-0B3C-CCF8-477C-58750AF88A1F}"/>
              </a:ext>
            </a:extLst>
          </p:cNvPr>
          <p:cNvSpPr txBox="1"/>
          <p:nvPr/>
        </p:nvSpPr>
        <p:spPr>
          <a:xfrm>
            <a:off x="12309550" y="6633444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Enhanced Decision Transparency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6C132F7-E404-2162-54FE-4FBD9F9F5567}"/>
              </a:ext>
            </a:extLst>
          </p:cNvPr>
          <p:cNvSpPr txBox="1"/>
          <p:nvPr/>
        </p:nvSpPr>
        <p:spPr>
          <a:xfrm>
            <a:off x="3234567" y="1028700"/>
            <a:ext cx="11818866" cy="9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 dirty="0">
                <a:solidFill>
                  <a:srgbClr val="166BE5"/>
                </a:solidFill>
                <a:latin typeface="Oswald Bold"/>
                <a:ea typeface="Oswald Bold"/>
                <a:cs typeface="Oswald Bold"/>
                <a:sym typeface="Oswald Bold"/>
              </a:rPr>
              <a:t>Practical Implications</a:t>
            </a:r>
          </a:p>
        </p:txBody>
      </p:sp>
      <p:sp>
        <p:nvSpPr>
          <p:cNvPr id="28" name="Freeform 28" descr="Gavel with solid fill">
            <a:extLst>
              <a:ext uri="{FF2B5EF4-FFF2-40B4-BE49-F238E27FC236}">
                <a16:creationId xmlns:a16="http://schemas.microsoft.com/office/drawing/2014/main" id="{D1F17BE9-BF8D-89BC-0146-04525D8F378F}"/>
              </a:ext>
            </a:extLst>
          </p:cNvPr>
          <p:cNvSpPr/>
          <p:nvPr/>
        </p:nvSpPr>
        <p:spPr>
          <a:xfrm>
            <a:off x="10002652" y="6460140"/>
            <a:ext cx="1280160" cy="1280160"/>
          </a:xfrm>
          <a:custGeom>
            <a:avLst/>
            <a:gdLst/>
            <a:ahLst/>
            <a:cxnLst/>
            <a:rect l="l" t="t" r="r" b="b"/>
            <a:pathLst>
              <a:path w="878193" h="879793">
                <a:moveTo>
                  <a:pt x="0" y="0"/>
                </a:moveTo>
                <a:lnTo>
                  <a:pt x="878193" y="0"/>
                </a:lnTo>
                <a:lnTo>
                  <a:pt x="878193" y="879793"/>
                </a:lnTo>
                <a:lnTo>
                  <a:pt x="0" y="8797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440A367-E0AF-0C82-F63E-CD44FAD6A7B7}"/>
              </a:ext>
            </a:extLst>
          </p:cNvPr>
          <p:cNvSpPr txBox="1"/>
          <p:nvPr/>
        </p:nvSpPr>
        <p:spPr>
          <a:xfrm>
            <a:off x="7039560" y="4888941"/>
            <a:ext cx="4068258" cy="157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latin typeface="Oswald Bold"/>
                <a:ea typeface="Oswald Bold"/>
                <a:cs typeface="Oswald Bold"/>
                <a:sym typeface="Oswald Bold"/>
              </a:rPr>
              <a:t>Goal: </a:t>
            </a:r>
          </a:p>
          <a:p>
            <a:pPr algn="ctr">
              <a:lnSpc>
                <a:spcPts val="4200"/>
              </a:lnSpc>
            </a:pPr>
            <a:r>
              <a:rPr lang="en-US" sz="3000" b="1" dirty="0">
                <a:latin typeface="Oswald Bold"/>
                <a:ea typeface="Oswald Bold"/>
                <a:cs typeface="Oswald Bold"/>
                <a:sym typeface="Oswald Bold"/>
              </a:rPr>
              <a:t>Strategic Talent Acquisition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75C688-3FF5-309C-545D-C2234064A769}"/>
              </a:ext>
            </a:extLst>
          </p:cNvPr>
          <p:cNvSpPr txBox="1"/>
          <p:nvPr/>
        </p:nvSpPr>
        <p:spPr>
          <a:xfrm>
            <a:off x="14650987" y="9601465"/>
            <a:ext cx="3453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i="1" dirty="0"/>
              <a:t>References:</a:t>
            </a:r>
          </a:p>
          <a:p>
            <a:r>
              <a:rPr lang="en-MY" i="1" dirty="0"/>
              <a:t>(Peña et al.), (Mehrabi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60096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D0E75-98C3-01E5-3A4D-CF9164F88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EA7EC8-7EE6-B552-A12F-C5AF71C9D481}"/>
              </a:ext>
            </a:extLst>
          </p:cNvPr>
          <p:cNvGrpSpPr/>
          <p:nvPr/>
        </p:nvGrpSpPr>
        <p:grpSpPr>
          <a:xfrm>
            <a:off x="1028700" y="3999488"/>
            <a:ext cx="5172897" cy="5258812"/>
            <a:chOff x="0" y="0"/>
            <a:chExt cx="1172938" cy="119241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B2232A2-2D95-0A85-FEE3-B2ECABC822D8}"/>
                </a:ext>
              </a:extLst>
            </p:cNvPr>
            <p:cNvSpPr/>
            <p:nvPr/>
          </p:nvSpPr>
          <p:spPr>
            <a:xfrm>
              <a:off x="0" y="0"/>
              <a:ext cx="1172938" cy="1192419"/>
            </a:xfrm>
            <a:custGeom>
              <a:avLst/>
              <a:gdLst/>
              <a:ahLst/>
              <a:cxnLst/>
              <a:rect l="l" t="t" r="r" b="b"/>
              <a:pathLst>
                <a:path w="1172938" h="1192419">
                  <a:moveTo>
                    <a:pt x="1048478" y="59690"/>
                  </a:moveTo>
                  <a:cubicBezTo>
                    <a:pt x="1084038" y="59690"/>
                    <a:pt x="1113248" y="88900"/>
                    <a:pt x="1113248" y="124460"/>
                  </a:cubicBezTo>
                  <a:lnTo>
                    <a:pt x="1113248" y="1067959"/>
                  </a:lnTo>
                  <a:cubicBezTo>
                    <a:pt x="1113248" y="1103519"/>
                    <a:pt x="1084038" y="1132729"/>
                    <a:pt x="1048478" y="1132729"/>
                  </a:cubicBezTo>
                  <a:lnTo>
                    <a:pt x="124460" y="1132729"/>
                  </a:lnTo>
                  <a:cubicBezTo>
                    <a:pt x="88900" y="1132729"/>
                    <a:pt x="59690" y="1103519"/>
                    <a:pt x="59690" y="106795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48478" y="59690"/>
                  </a:lnTo>
                  <a:moveTo>
                    <a:pt x="10484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7959"/>
                  </a:lnTo>
                  <a:cubicBezTo>
                    <a:pt x="0" y="1136539"/>
                    <a:pt x="55880" y="1192419"/>
                    <a:pt x="124460" y="1192419"/>
                  </a:cubicBezTo>
                  <a:lnTo>
                    <a:pt x="1048478" y="1192419"/>
                  </a:lnTo>
                  <a:cubicBezTo>
                    <a:pt x="1117058" y="1192419"/>
                    <a:pt x="1172938" y="1136539"/>
                    <a:pt x="1172938" y="1067959"/>
                  </a:cubicBezTo>
                  <a:lnTo>
                    <a:pt x="1172938" y="124460"/>
                  </a:lnTo>
                  <a:cubicBezTo>
                    <a:pt x="1172938" y="55880"/>
                    <a:pt x="1117058" y="0"/>
                    <a:pt x="1048478" y="0"/>
                  </a:cubicBezTo>
                  <a:close/>
                </a:path>
              </a:pathLst>
            </a:custGeom>
            <a:solidFill>
              <a:srgbClr val="00378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8D281F15-37DF-1270-6FDC-7EBBC6EB4220}"/>
              </a:ext>
            </a:extLst>
          </p:cNvPr>
          <p:cNvSpPr/>
          <p:nvPr/>
        </p:nvSpPr>
        <p:spPr>
          <a:xfrm>
            <a:off x="2449593" y="2833932"/>
            <a:ext cx="2331112" cy="2331112"/>
          </a:xfrm>
          <a:custGeom>
            <a:avLst/>
            <a:gdLst/>
            <a:ahLst/>
            <a:cxnLst/>
            <a:rect l="l" t="t" r="r" b="b"/>
            <a:pathLst>
              <a:path w="2331112" h="2331112">
                <a:moveTo>
                  <a:pt x="0" y="0"/>
                </a:moveTo>
                <a:lnTo>
                  <a:pt x="2331112" y="0"/>
                </a:lnTo>
                <a:lnTo>
                  <a:pt x="2331112" y="2331112"/>
                </a:lnTo>
                <a:lnTo>
                  <a:pt x="0" y="233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D63CAE0-2B76-A92D-1DFE-45B5F2F142CC}"/>
              </a:ext>
            </a:extLst>
          </p:cNvPr>
          <p:cNvGrpSpPr/>
          <p:nvPr/>
        </p:nvGrpSpPr>
        <p:grpSpPr>
          <a:xfrm>
            <a:off x="6424621" y="3999488"/>
            <a:ext cx="5172897" cy="5258812"/>
            <a:chOff x="0" y="0"/>
            <a:chExt cx="1172938" cy="11924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01F3BC-DA0F-4D89-0A58-A64B6300142F}"/>
                </a:ext>
              </a:extLst>
            </p:cNvPr>
            <p:cNvSpPr/>
            <p:nvPr/>
          </p:nvSpPr>
          <p:spPr>
            <a:xfrm>
              <a:off x="0" y="0"/>
              <a:ext cx="1172938" cy="1192419"/>
            </a:xfrm>
            <a:custGeom>
              <a:avLst/>
              <a:gdLst/>
              <a:ahLst/>
              <a:cxnLst/>
              <a:rect l="l" t="t" r="r" b="b"/>
              <a:pathLst>
                <a:path w="1172938" h="1192419">
                  <a:moveTo>
                    <a:pt x="1048478" y="59690"/>
                  </a:moveTo>
                  <a:cubicBezTo>
                    <a:pt x="1084038" y="59690"/>
                    <a:pt x="1113248" y="88900"/>
                    <a:pt x="1113248" y="124460"/>
                  </a:cubicBezTo>
                  <a:lnTo>
                    <a:pt x="1113248" y="1067959"/>
                  </a:lnTo>
                  <a:cubicBezTo>
                    <a:pt x="1113248" y="1103519"/>
                    <a:pt x="1084038" y="1132729"/>
                    <a:pt x="1048478" y="1132729"/>
                  </a:cubicBezTo>
                  <a:lnTo>
                    <a:pt x="124460" y="1132729"/>
                  </a:lnTo>
                  <a:cubicBezTo>
                    <a:pt x="88900" y="1132729"/>
                    <a:pt x="59690" y="1103519"/>
                    <a:pt x="59690" y="106795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48478" y="59690"/>
                  </a:lnTo>
                  <a:moveTo>
                    <a:pt x="10484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7959"/>
                  </a:lnTo>
                  <a:cubicBezTo>
                    <a:pt x="0" y="1136539"/>
                    <a:pt x="55880" y="1192419"/>
                    <a:pt x="124460" y="1192419"/>
                  </a:cubicBezTo>
                  <a:lnTo>
                    <a:pt x="1048478" y="1192419"/>
                  </a:lnTo>
                  <a:cubicBezTo>
                    <a:pt x="1117058" y="1192419"/>
                    <a:pt x="1172938" y="1136539"/>
                    <a:pt x="1172938" y="1067959"/>
                  </a:cubicBezTo>
                  <a:lnTo>
                    <a:pt x="1172938" y="124460"/>
                  </a:lnTo>
                  <a:cubicBezTo>
                    <a:pt x="1172938" y="55880"/>
                    <a:pt x="1117058" y="0"/>
                    <a:pt x="1048478" y="0"/>
                  </a:cubicBezTo>
                  <a:close/>
                </a:path>
              </a:pathLst>
            </a:custGeom>
            <a:solidFill>
              <a:srgbClr val="00378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17F0A093-BAEF-8C26-48D6-4436E577BA88}"/>
              </a:ext>
            </a:extLst>
          </p:cNvPr>
          <p:cNvSpPr/>
          <p:nvPr/>
        </p:nvSpPr>
        <p:spPr>
          <a:xfrm>
            <a:off x="7844149" y="2833932"/>
            <a:ext cx="2331112" cy="2331112"/>
          </a:xfrm>
          <a:custGeom>
            <a:avLst/>
            <a:gdLst/>
            <a:ahLst/>
            <a:cxnLst/>
            <a:rect l="l" t="t" r="r" b="b"/>
            <a:pathLst>
              <a:path w="2331112" h="2331112">
                <a:moveTo>
                  <a:pt x="0" y="0"/>
                </a:moveTo>
                <a:lnTo>
                  <a:pt x="2331112" y="0"/>
                </a:lnTo>
                <a:lnTo>
                  <a:pt x="2331112" y="2331112"/>
                </a:lnTo>
                <a:lnTo>
                  <a:pt x="0" y="233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7B78A82-26CC-662E-34E4-16FA5D6647C7}"/>
              </a:ext>
            </a:extLst>
          </p:cNvPr>
          <p:cNvGrpSpPr/>
          <p:nvPr/>
        </p:nvGrpSpPr>
        <p:grpSpPr>
          <a:xfrm>
            <a:off x="11817812" y="3999488"/>
            <a:ext cx="5172897" cy="5258812"/>
            <a:chOff x="0" y="0"/>
            <a:chExt cx="1172938" cy="119241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5C7FDD1-3D07-0E94-CD94-1B689CE7088E}"/>
                </a:ext>
              </a:extLst>
            </p:cNvPr>
            <p:cNvSpPr/>
            <p:nvPr/>
          </p:nvSpPr>
          <p:spPr>
            <a:xfrm>
              <a:off x="0" y="0"/>
              <a:ext cx="1172938" cy="1192419"/>
            </a:xfrm>
            <a:custGeom>
              <a:avLst/>
              <a:gdLst/>
              <a:ahLst/>
              <a:cxnLst/>
              <a:rect l="l" t="t" r="r" b="b"/>
              <a:pathLst>
                <a:path w="1172938" h="1192419">
                  <a:moveTo>
                    <a:pt x="1048478" y="59690"/>
                  </a:moveTo>
                  <a:cubicBezTo>
                    <a:pt x="1084038" y="59690"/>
                    <a:pt x="1113248" y="88900"/>
                    <a:pt x="1113248" y="124460"/>
                  </a:cubicBezTo>
                  <a:lnTo>
                    <a:pt x="1113248" y="1067959"/>
                  </a:lnTo>
                  <a:cubicBezTo>
                    <a:pt x="1113248" y="1103519"/>
                    <a:pt x="1084038" y="1132729"/>
                    <a:pt x="1048478" y="1132729"/>
                  </a:cubicBezTo>
                  <a:lnTo>
                    <a:pt x="124460" y="1132729"/>
                  </a:lnTo>
                  <a:cubicBezTo>
                    <a:pt x="88900" y="1132729"/>
                    <a:pt x="59690" y="1103519"/>
                    <a:pt x="59690" y="106795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48478" y="59690"/>
                  </a:lnTo>
                  <a:moveTo>
                    <a:pt x="10484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7959"/>
                  </a:lnTo>
                  <a:cubicBezTo>
                    <a:pt x="0" y="1136539"/>
                    <a:pt x="55880" y="1192419"/>
                    <a:pt x="124460" y="1192419"/>
                  </a:cubicBezTo>
                  <a:lnTo>
                    <a:pt x="1048478" y="1192419"/>
                  </a:lnTo>
                  <a:cubicBezTo>
                    <a:pt x="1117058" y="1192419"/>
                    <a:pt x="1172938" y="1136539"/>
                    <a:pt x="1172938" y="1067959"/>
                  </a:cubicBezTo>
                  <a:lnTo>
                    <a:pt x="1172938" y="124460"/>
                  </a:lnTo>
                  <a:cubicBezTo>
                    <a:pt x="1172938" y="55880"/>
                    <a:pt x="1117058" y="0"/>
                    <a:pt x="1048478" y="0"/>
                  </a:cubicBezTo>
                  <a:close/>
                </a:path>
              </a:pathLst>
            </a:custGeom>
            <a:solidFill>
              <a:srgbClr val="00378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F40B7E34-130F-AB02-86DB-4BD6ABA8F6D9}"/>
              </a:ext>
            </a:extLst>
          </p:cNvPr>
          <p:cNvSpPr/>
          <p:nvPr/>
        </p:nvSpPr>
        <p:spPr>
          <a:xfrm>
            <a:off x="13378693" y="2833932"/>
            <a:ext cx="2331112" cy="2331112"/>
          </a:xfrm>
          <a:custGeom>
            <a:avLst/>
            <a:gdLst/>
            <a:ahLst/>
            <a:cxnLst/>
            <a:rect l="l" t="t" r="r" b="b"/>
            <a:pathLst>
              <a:path w="2331112" h="2331112">
                <a:moveTo>
                  <a:pt x="0" y="0"/>
                </a:moveTo>
                <a:lnTo>
                  <a:pt x="2331112" y="0"/>
                </a:lnTo>
                <a:lnTo>
                  <a:pt x="2331112" y="2331112"/>
                </a:lnTo>
                <a:lnTo>
                  <a:pt x="0" y="233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228CF82-52B4-7715-BEB6-323BB54D46ED}"/>
              </a:ext>
            </a:extLst>
          </p:cNvPr>
          <p:cNvSpPr/>
          <p:nvPr/>
        </p:nvSpPr>
        <p:spPr>
          <a:xfrm rot="5400000">
            <a:off x="11711352" y="-6551109"/>
            <a:ext cx="12302130" cy="3829038"/>
          </a:xfrm>
          <a:custGeom>
            <a:avLst/>
            <a:gdLst/>
            <a:ahLst/>
            <a:cxnLst/>
            <a:rect l="l" t="t" r="r" b="b"/>
            <a:pathLst>
              <a:path w="12302130" h="3829038">
                <a:moveTo>
                  <a:pt x="0" y="0"/>
                </a:moveTo>
                <a:lnTo>
                  <a:pt x="12302130" y="0"/>
                </a:lnTo>
                <a:lnTo>
                  <a:pt x="12302130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F0A9C03-DEEB-3D27-0C44-639C258227FA}"/>
              </a:ext>
            </a:extLst>
          </p:cNvPr>
          <p:cNvSpPr/>
          <p:nvPr/>
        </p:nvSpPr>
        <p:spPr>
          <a:xfrm rot="5400000">
            <a:off x="-6151065" y="-6551109"/>
            <a:ext cx="12302130" cy="3829038"/>
          </a:xfrm>
          <a:custGeom>
            <a:avLst/>
            <a:gdLst/>
            <a:ahLst/>
            <a:cxnLst/>
            <a:rect l="l" t="t" r="r" b="b"/>
            <a:pathLst>
              <a:path w="12302130" h="3829038">
                <a:moveTo>
                  <a:pt x="0" y="0"/>
                </a:moveTo>
                <a:lnTo>
                  <a:pt x="12302130" y="0"/>
                </a:lnTo>
                <a:lnTo>
                  <a:pt x="12302130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0CDA1FA-4A26-C6C2-D074-7A02962138B9}"/>
              </a:ext>
            </a:extLst>
          </p:cNvPr>
          <p:cNvSpPr txBox="1"/>
          <p:nvPr/>
        </p:nvSpPr>
        <p:spPr>
          <a:xfrm>
            <a:off x="1581019" y="6195425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786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High Performance Overlap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41A6D73-53A3-61C5-D859-FB5FCA241CB2}"/>
              </a:ext>
            </a:extLst>
          </p:cNvPr>
          <p:cNvSpPr txBox="1"/>
          <p:nvPr/>
        </p:nvSpPr>
        <p:spPr>
          <a:xfrm>
            <a:off x="6975576" y="6195425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786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Hyperparameter </a:t>
            </a:r>
          </a:p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786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Tuning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B2CBDED-821E-5FB5-5254-FE1728375EFE}"/>
              </a:ext>
            </a:extLst>
          </p:cNvPr>
          <p:cNvSpPr txBox="1"/>
          <p:nvPr/>
        </p:nvSpPr>
        <p:spPr>
          <a:xfrm>
            <a:off x="12370131" y="6195425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786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Contradictions between SHAP &amp; LIME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265FC94-5061-D349-FB98-4BCD3F2514EF}"/>
              </a:ext>
            </a:extLst>
          </p:cNvPr>
          <p:cNvSpPr txBox="1"/>
          <p:nvPr/>
        </p:nvSpPr>
        <p:spPr>
          <a:xfrm>
            <a:off x="3234567" y="1028700"/>
            <a:ext cx="11818866" cy="9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399" b="1" dirty="0">
                <a:solidFill>
                  <a:srgbClr val="166BE5"/>
                </a:solidFill>
                <a:latin typeface="Oswald Bold"/>
                <a:ea typeface="Oswald Bold"/>
                <a:cs typeface="Oswald Bold"/>
                <a:sym typeface="Oswald Bold"/>
              </a:rPr>
              <a:t>Challenges Faced</a:t>
            </a:r>
            <a:endParaRPr kumimoji="0" lang="en-US" sz="6399" b="1" i="0" u="none" strike="noStrike" kern="1200" cap="none" spc="0" normalizeH="0" baseline="0" noProof="0" dirty="0">
              <a:ln>
                <a:noFill/>
              </a:ln>
              <a:solidFill>
                <a:srgbClr val="166BE5"/>
              </a:solidFill>
              <a:effectLst/>
              <a:uLnTx/>
              <a:uFillTx/>
              <a:latin typeface="Oswald Bold"/>
              <a:ea typeface="Oswald Bold"/>
              <a:cs typeface="Oswald Bold"/>
              <a:sym typeface="Oswald Bold"/>
            </a:endParaRPr>
          </a:p>
        </p:txBody>
      </p:sp>
      <p:pic>
        <p:nvPicPr>
          <p:cNvPr id="24" name="Graphic 23" descr="Venn diagram with solid fill">
            <a:extLst>
              <a:ext uri="{FF2B5EF4-FFF2-40B4-BE49-F238E27FC236}">
                <a16:creationId xmlns:a16="http://schemas.microsoft.com/office/drawing/2014/main" id="{7076E818-0A1C-66EE-72D0-91D128CF3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6468" y="3119264"/>
            <a:ext cx="1737360" cy="1737360"/>
          </a:xfrm>
          <a:prstGeom prst="rect">
            <a:avLst/>
          </a:prstGeom>
        </p:spPr>
      </p:pic>
      <p:pic>
        <p:nvPicPr>
          <p:cNvPr id="26" name="Graphic 25" descr="Statistics with solid fill">
            <a:extLst>
              <a:ext uri="{FF2B5EF4-FFF2-40B4-BE49-F238E27FC236}">
                <a16:creationId xmlns:a16="http://schemas.microsoft.com/office/drawing/2014/main" id="{1925D600-21B3-FA63-6CEB-A5C433987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6745" y="3164984"/>
            <a:ext cx="1645920" cy="1645920"/>
          </a:xfrm>
          <a:prstGeom prst="rect">
            <a:avLst/>
          </a:prstGeom>
        </p:spPr>
      </p:pic>
      <p:pic>
        <p:nvPicPr>
          <p:cNvPr id="28" name="Graphic 27" descr="Puzzle pieces with solid fill">
            <a:extLst>
              <a:ext uri="{FF2B5EF4-FFF2-40B4-BE49-F238E27FC236}">
                <a16:creationId xmlns:a16="http://schemas.microsoft.com/office/drawing/2014/main" id="{BDCC32F2-DF3E-57C6-AF75-2B41DE4D55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88932" y="3081164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4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F0D22-30AF-2AE5-8336-D0F4BC79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C20FE3-C20F-887C-5EB9-4F0BB957BFB7}"/>
              </a:ext>
            </a:extLst>
          </p:cNvPr>
          <p:cNvSpPr/>
          <p:nvPr/>
        </p:nvSpPr>
        <p:spPr>
          <a:xfrm rot="-5400000">
            <a:off x="-6939235" y="4412829"/>
            <a:ext cx="12814022" cy="3988364"/>
          </a:xfrm>
          <a:custGeom>
            <a:avLst/>
            <a:gdLst/>
            <a:ahLst/>
            <a:cxnLst/>
            <a:rect l="l" t="t" r="r" b="b"/>
            <a:pathLst>
              <a:path w="12814022" h="3988364">
                <a:moveTo>
                  <a:pt x="0" y="0"/>
                </a:moveTo>
                <a:lnTo>
                  <a:pt x="12814022" y="0"/>
                </a:lnTo>
                <a:lnTo>
                  <a:pt x="12814022" y="3988364"/>
                </a:lnTo>
                <a:lnTo>
                  <a:pt x="0" y="398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56AD2C9-913F-29F0-2065-03D9ED0CD26F}"/>
              </a:ext>
            </a:extLst>
          </p:cNvPr>
          <p:cNvSpPr/>
          <p:nvPr/>
        </p:nvSpPr>
        <p:spPr>
          <a:xfrm rot="5400000">
            <a:off x="12203616" y="2064846"/>
            <a:ext cx="12302130" cy="3829038"/>
          </a:xfrm>
          <a:custGeom>
            <a:avLst/>
            <a:gdLst/>
            <a:ahLst/>
            <a:cxnLst/>
            <a:rect l="l" t="t" r="r" b="b"/>
            <a:pathLst>
              <a:path w="12302130" h="3829038">
                <a:moveTo>
                  <a:pt x="0" y="0"/>
                </a:moveTo>
                <a:lnTo>
                  <a:pt x="12302129" y="0"/>
                </a:lnTo>
                <a:lnTo>
                  <a:pt x="12302129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71DF367-215A-FE61-9D6B-EBC94BD15605}"/>
              </a:ext>
            </a:extLst>
          </p:cNvPr>
          <p:cNvSpPr txBox="1"/>
          <p:nvPr/>
        </p:nvSpPr>
        <p:spPr>
          <a:xfrm>
            <a:off x="2197701" y="904875"/>
            <a:ext cx="5803300" cy="1057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 dirty="0">
                <a:solidFill>
                  <a:srgbClr val="123586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1DF9410-6A31-49AD-8A90-423542A4D132}"/>
              </a:ext>
            </a:extLst>
          </p:cNvPr>
          <p:cNvSpPr txBox="1"/>
          <p:nvPr/>
        </p:nvSpPr>
        <p:spPr>
          <a:xfrm>
            <a:off x="10348221" y="2621532"/>
            <a:ext cx="5543500" cy="4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Broader Algorithmic </a:t>
            </a:r>
            <a:r>
              <a:rPr lang="en-US" sz="240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Exploration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C4DBF3F-9A32-1200-36E6-66D6DF7D73D6}"/>
              </a:ext>
            </a:extLst>
          </p:cNvPr>
          <p:cNvSpPr txBox="1"/>
          <p:nvPr/>
        </p:nvSpPr>
        <p:spPr>
          <a:xfrm>
            <a:off x="10348221" y="3488023"/>
            <a:ext cx="5543500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MY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Expanded Feature Sets</a:t>
            </a:r>
            <a:endParaRPr lang="en-US" sz="24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  <a:sym typeface="Roboto Condense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0642913-DC0F-E4CE-5C7C-42E1E6A01FFA}"/>
              </a:ext>
            </a:extLst>
          </p:cNvPr>
          <p:cNvSpPr txBox="1"/>
          <p:nvPr/>
        </p:nvSpPr>
        <p:spPr>
          <a:xfrm>
            <a:off x="10348221" y="4325779"/>
            <a:ext cx="5543500" cy="4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Greater Interpretability in DNNs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B688541-C68E-E2DB-79A9-A3B46554AA15}"/>
              </a:ext>
            </a:extLst>
          </p:cNvPr>
          <p:cNvSpPr/>
          <p:nvPr/>
        </p:nvSpPr>
        <p:spPr>
          <a:xfrm>
            <a:off x="9672519" y="262153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6" y="0"/>
                </a:lnTo>
                <a:lnTo>
                  <a:pt x="968066" y="968066"/>
                </a:lnTo>
                <a:lnTo>
                  <a:pt x="0" y="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230ABC-D491-731C-6719-E7FF0C031A15}"/>
              </a:ext>
            </a:extLst>
          </p:cNvPr>
          <p:cNvSpPr txBox="1"/>
          <p:nvPr/>
        </p:nvSpPr>
        <p:spPr>
          <a:xfrm>
            <a:off x="9590368" y="2409115"/>
            <a:ext cx="621501" cy="59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1" dirty="0">
                <a:solidFill>
                  <a:srgbClr val="FAF8F8"/>
                </a:solidFill>
                <a:latin typeface="Arial Black" panose="020B0A04020102020204" pitchFamily="34" charset="0"/>
                <a:ea typeface="Oswald Bold"/>
                <a:cs typeface="Oswald Bold"/>
                <a:sym typeface="Oswald Bold"/>
              </a:rPr>
              <a:t>1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5A9A86CE-CF30-B694-99A8-3A5C926D4B8F}"/>
              </a:ext>
            </a:extLst>
          </p:cNvPr>
          <p:cNvSpPr txBox="1"/>
          <p:nvPr/>
        </p:nvSpPr>
        <p:spPr>
          <a:xfrm>
            <a:off x="9455738" y="876300"/>
            <a:ext cx="6774862" cy="1052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 dirty="0">
                <a:solidFill>
                  <a:srgbClr val="166BE5"/>
                </a:solidFill>
                <a:latin typeface="Oswald Bold"/>
                <a:ea typeface="Oswald Bold"/>
                <a:cs typeface="Oswald Bold"/>
                <a:sym typeface="Oswald Bold"/>
              </a:rPr>
              <a:t>Future Works</a:t>
            </a:r>
          </a:p>
        </p:txBody>
      </p:sp>
      <p:sp>
        <p:nvSpPr>
          <p:cNvPr id="33" name="Freeform 20">
            <a:extLst>
              <a:ext uri="{FF2B5EF4-FFF2-40B4-BE49-F238E27FC236}">
                <a16:creationId xmlns:a16="http://schemas.microsoft.com/office/drawing/2014/main" id="{837EE436-4A1A-89B4-F74D-972896963527}"/>
              </a:ext>
            </a:extLst>
          </p:cNvPr>
          <p:cNvSpPr/>
          <p:nvPr/>
        </p:nvSpPr>
        <p:spPr>
          <a:xfrm>
            <a:off x="2042160" y="264174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4" y="0"/>
                </a:lnTo>
                <a:lnTo>
                  <a:pt x="523174" y="523174"/>
                </a:lnTo>
                <a:lnTo>
                  <a:pt x="0" y="523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5BF64F-A82A-276D-CAD8-84A449D9896E}"/>
              </a:ext>
            </a:extLst>
          </p:cNvPr>
          <p:cNvSpPr txBox="1"/>
          <p:nvPr/>
        </p:nvSpPr>
        <p:spPr>
          <a:xfrm>
            <a:off x="2641133" y="4476715"/>
            <a:ext cx="603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Exponentiated Gradient reduced gender bias</a:t>
            </a:r>
            <a:endParaRPr lang="en-MY"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BD3676-41B0-C550-FB81-0A96DB3142CC}"/>
              </a:ext>
            </a:extLst>
          </p:cNvPr>
          <p:cNvSpPr txBox="1"/>
          <p:nvPr/>
        </p:nvSpPr>
        <p:spPr>
          <a:xfrm>
            <a:off x="2657317" y="5485145"/>
            <a:ext cx="6207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SHAP &amp; LIME enabling trustworthy, compliant, and equitable recruitment decisions.</a:t>
            </a:r>
            <a:endParaRPr lang="en-MY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D7752A-6389-B18D-92DA-AC1DC66F35AB}"/>
              </a:ext>
            </a:extLst>
          </p:cNvPr>
          <p:cNvSpPr txBox="1"/>
          <p:nvPr/>
        </p:nvSpPr>
        <p:spPr>
          <a:xfrm>
            <a:off x="2641133" y="2585754"/>
            <a:ext cx="5301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5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ublic Sans Bold"/>
              </a:rPr>
              <a:t>CatBoost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ublic Sans Bold"/>
              </a:rPr>
              <a:t> achieved highest performance:           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  <a:sym typeface="Public Sans Bold"/>
            </a:endParaRPr>
          </a:p>
          <a:p>
            <a:pPr marR="0" lvl="0" algn="l" defTabSz="914400" rtl="0" eaLnBrk="1" fontAlgn="auto" latinLnBrk="0" hangingPunct="1">
              <a:lnSpc>
                <a:spcPts val="3556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ublic Sans Bold"/>
              </a:rPr>
              <a:t>    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ublic Sans Bold"/>
              </a:rPr>
              <a:t>• Accuracy: 95.4% • ROC-AUC: 0.93 </a:t>
            </a:r>
          </a:p>
          <a:p>
            <a:pPr marR="0" lvl="0" algn="l" defTabSz="914400" rtl="0" eaLnBrk="1" fontAlgn="auto" latinLnBrk="0" hangingPunct="1">
              <a:lnSpc>
                <a:spcPts val="3556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ublic Sans Bold"/>
              </a:rPr>
              <a:t>    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ublic Sans Bold"/>
              </a:rPr>
              <a:t>• Balanced Precision/Recall</a:t>
            </a:r>
          </a:p>
          <a:p>
            <a:endParaRPr lang="en-MY"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endParaRPr lang="en-MY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2" name="Freeform 20">
            <a:extLst>
              <a:ext uri="{FF2B5EF4-FFF2-40B4-BE49-F238E27FC236}">
                <a16:creationId xmlns:a16="http://schemas.microsoft.com/office/drawing/2014/main" id="{DC537E04-5408-6C66-DE1B-CB245116D3A4}"/>
              </a:ext>
            </a:extLst>
          </p:cNvPr>
          <p:cNvSpPr/>
          <p:nvPr/>
        </p:nvSpPr>
        <p:spPr>
          <a:xfrm>
            <a:off x="2042160" y="4428467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4" y="0"/>
                </a:lnTo>
                <a:lnTo>
                  <a:pt x="523174" y="523174"/>
                </a:lnTo>
                <a:lnTo>
                  <a:pt x="0" y="523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E23C0102-EFA9-E8C8-A8AC-99D6705BA2ED}"/>
              </a:ext>
            </a:extLst>
          </p:cNvPr>
          <p:cNvSpPr/>
          <p:nvPr/>
        </p:nvSpPr>
        <p:spPr>
          <a:xfrm>
            <a:off x="2056309" y="542271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4" y="0"/>
                </a:lnTo>
                <a:lnTo>
                  <a:pt x="523174" y="523174"/>
                </a:lnTo>
                <a:lnTo>
                  <a:pt x="0" y="523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0F523EDE-D114-4C20-A496-EABDF043F346}"/>
              </a:ext>
            </a:extLst>
          </p:cNvPr>
          <p:cNvSpPr/>
          <p:nvPr/>
        </p:nvSpPr>
        <p:spPr>
          <a:xfrm>
            <a:off x="9677599" y="34880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6" y="0"/>
                </a:lnTo>
                <a:lnTo>
                  <a:pt x="968066" y="968066"/>
                </a:lnTo>
                <a:lnTo>
                  <a:pt x="0" y="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2CD38234-7209-7F36-CA7E-51E9C5F596A4}"/>
              </a:ext>
            </a:extLst>
          </p:cNvPr>
          <p:cNvSpPr txBox="1"/>
          <p:nvPr/>
        </p:nvSpPr>
        <p:spPr>
          <a:xfrm>
            <a:off x="9595448" y="3275606"/>
            <a:ext cx="621501" cy="59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1" dirty="0">
                <a:solidFill>
                  <a:srgbClr val="FAF8F8"/>
                </a:solidFill>
                <a:latin typeface="Arial Black" panose="020B0A04020102020204" pitchFamily="34" charset="0"/>
                <a:ea typeface="Oswald Bold"/>
                <a:cs typeface="Oswald Bold"/>
                <a:sym typeface="Oswald Bold"/>
              </a:rPr>
              <a:t>2</a:t>
            </a:r>
          </a:p>
        </p:txBody>
      </p:sp>
      <p:sp>
        <p:nvSpPr>
          <p:cNvPr id="66" name="Freeform 19">
            <a:extLst>
              <a:ext uri="{FF2B5EF4-FFF2-40B4-BE49-F238E27FC236}">
                <a16:creationId xmlns:a16="http://schemas.microsoft.com/office/drawing/2014/main" id="{0DFF8678-B309-E414-864E-79B824B8CB75}"/>
              </a:ext>
            </a:extLst>
          </p:cNvPr>
          <p:cNvSpPr/>
          <p:nvPr/>
        </p:nvSpPr>
        <p:spPr>
          <a:xfrm>
            <a:off x="9672519" y="43216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6" y="0"/>
                </a:lnTo>
                <a:lnTo>
                  <a:pt x="968066" y="968066"/>
                </a:lnTo>
                <a:lnTo>
                  <a:pt x="0" y="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67" name="TextBox 26">
            <a:extLst>
              <a:ext uri="{FF2B5EF4-FFF2-40B4-BE49-F238E27FC236}">
                <a16:creationId xmlns:a16="http://schemas.microsoft.com/office/drawing/2014/main" id="{4D0B5AD1-4AC0-75C1-C820-E40379D83A94}"/>
              </a:ext>
            </a:extLst>
          </p:cNvPr>
          <p:cNvSpPr txBox="1"/>
          <p:nvPr/>
        </p:nvSpPr>
        <p:spPr>
          <a:xfrm>
            <a:off x="9590368" y="4109205"/>
            <a:ext cx="621501" cy="59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1" dirty="0">
                <a:solidFill>
                  <a:srgbClr val="FAF8F8"/>
                </a:solidFill>
                <a:latin typeface="Arial Black" panose="020B0A04020102020204" pitchFamily="34" charset="0"/>
                <a:ea typeface="Oswald Bold"/>
                <a:cs typeface="Oswald Bold"/>
                <a:sym typeface="Oswald Bold"/>
              </a:rPr>
              <a:t>3</a:t>
            </a:r>
          </a:p>
        </p:txBody>
      </p:sp>
      <p:sp>
        <p:nvSpPr>
          <p:cNvPr id="68" name="TextBox 16">
            <a:extLst>
              <a:ext uri="{FF2B5EF4-FFF2-40B4-BE49-F238E27FC236}">
                <a16:creationId xmlns:a16="http://schemas.microsoft.com/office/drawing/2014/main" id="{0AF55D00-D774-1039-DF8A-46C5C9879857}"/>
              </a:ext>
            </a:extLst>
          </p:cNvPr>
          <p:cNvSpPr txBox="1"/>
          <p:nvPr/>
        </p:nvSpPr>
        <p:spPr>
          <a:xfrm>
            <a:off x="10334217" y="5171087"/>
            <a:ext cx="5543500" cy="4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 World Deployment &amp; Feedback Loops</a:t>
            </a:r>
          </a:p>
        </p:txBody>
      </p:sp>
      <p:sp>
        <p:nvSpPr>
          <p:cNvPr id="69" name="Freeform 19">
            <a:extLst>
              <a:ext uri="{FF2B5EF4-FFF2-40B4-BE49-F238E27FC236}">
                <a16:creationId xmlns:a16="http://schemas.microsoft.com/office/drawing/2014/main" id="{190DDA63-B36D-43AC-DB22-2B308BE1B193}"/>
              </a:ext>
            </a:extLst>
          </p:cNvPr>
          <p:cNvSpPr/>
          <p:nvPr/>
        </p:nvSpPr>
        <p:spPr>
          <a:xfrm>
            <a:off x="9658515" y="516693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6" y="0"/>
                </a:lnTo>
                <a:lnTo>
                  <a:pt x="968066" y="968066"/>
                </a:lnTo>
                <a:lnTo>
                  <a:pt x="0" y="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70" name="TextBox 26">
            <a:extLst>
              <a:ext uri="{FF2B5EF4-FFF2-40B4-BE49-F238E27FC236}">
                <a16:creationId xmlns:a16="http://schemas.microsoft.com/office/drawing/2014/main" id="{AF323D01-8C39-E2F6-B05D-F954D4FE9ACF}"/>
              </a:ext>
            </a:extLst>
          </p:cNvPr>
          <p:cNvSpPr txBox="1"/>
          <p:nvPr/>
        </p:nvSpPr>
        <p:spPr>
          <a:xfrm>
            <a:off x="9576364" y="4954513"/>
            <a:ext cx="621501" cy="59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1" dirty="0">
                <a:solidFill>
                  <a:srgbClr val="FAF8F8"/>
                </a:solidFill>
                <a:latin typeface="Arial Black" panose="020B0A04020102020204" pitchFamily="34" charset="0"/>
                <a:ea typeface="Oswald Bold"/>
                <a:cs typeface="Oswald Bold"/>
                <a:sym typeface="Oswald Bold"/>
              </a:rPr>
              <a:t>4</a:t>
            </a:r>
          </a:p>
        </p:txBody>
      </p:sp>
      <p:sp>
        <p:nvSpPr>
          <p:cNvPr id="71" name="TextBox 16">
            <a:extLst>
              <a:ext uri="{FF2B5EF4-FFF2-40B4-BE49-F238E27FC236}">
                <a16:creationId xmlns:a16="http://schemas.microsoft.com/office/drawing/2014/main" id="{225A84CE-D62A-2785-B4C2-71FDBB0B776B}"/>
              </a:ext>
            </a:extLst>
          </p:cNvPr>
          <p:cNvSpPr txBox="1"/>
          <p:nvPr/>
        </p:nvSpPr>
        <p:spPr>
          <a:xfrm>
            <a:off x="10348221" y="5995989"/>
            <a:ext cx="5543500" cy="4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Cross Context Generalization</a:t>
            </a:r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5752C11D-3E44-1CE7-CBAF-7A27D9E23054}"/>
              </a:ext>
            </a:extLst>
          </p:cNvPr>
          <p:cNvSpPr/>
          <p:nvPr/>
        </p:nvSpPr>
        <p:spPr>
          <a:xfrm>
            <a:off x="9672519" y="599183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6" y="0"/>
                </a:lnTo>
                <a:lnTo>
                  <a:pt x="968066" y="968066"/>
                </a:lnTo>
                <a:lnTo>
                  <a:pt x="0" y="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73" name="TextBox 26">
            <a:extLst>
              <a:ext uri="{FF2B5EF4-FFF2-40B4-BE49-F238E27FC236}">
                <a16:creationId xmlns:a16="http://schemas.microsoft.com/office/drawing/2014/main" id="{9DC2127A-37FE-E757-899C-B1C24C8AE513}"/>
              </a:ext>
            </a:extLst>
          </p:cNvPr>
          <p:cNvSpPr txBox="1"/>
          <p:nvPr/>
        </p:nvSpPr>
        <p:spPr>
          <a:xfrm>
            <a:off x="9590368" y="5779415"/>
            <a:ext cx="621501" cy="59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1" dirty="0">
                <a:solidFill>
                  <a:srgbClr val="FAF8F8"/>
                </a:solidFill>
                <a:latin typeface="Arial Black" panose="020B0A04020102020204" pitchFamily="34" charset="0"/>
                <a:ea typeface="Oswald Bold"/>
                <a:cs typeface="Oswald Bold"/>
                <a:sym typeface="Oswald Bold"/>
              </a:rPr>
              <a:t>5</a:t>
            </a:r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15916798-D6B6-FBAB-20DC-C91810F9EEE6}"/>
              </a:ext>
            </a:extLst>
          </p:cNvPr>
          <p:cNvGrpSpPr/>
          <p:nvPr/>
        </p:nvGrpSpPr>
        <p:grpSpPr>
          <a:xfrm>
            <a:off x="11162946" y="6982991"/>
            <a:ext cx="3030789" cy="3030789"/>
            <a:chOff x="649136" y="1017835"/>
            <a:chExt cx="812800" cy="812800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514B4EE-3338-9632-35FE-04ED0AC5F495}"/>
                </a:ext>
              </a:extLst>
            </p:cNvPr>
            <p:cNvSpPr/>
            <p:nvPr/>
          </p:nvSpPr>
          <p:spPr>
            <a:xfrm>
              <a:off x="649136" y="101783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42875" cap="sq">
              <a:solidFill>
                <a:srgbClr val="517DED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1" name="Group 13">
            <a:extLst>
              <a:ext uri="{FF2B5EF4-FFF2-40B4-BE49-F238E27FC236}">
                <a16:creationId xmlns:a16="http://schemas.microsoft.com/office/drawing/2014/main" id="{82AF01CE-7BA4-6774-6685-7D6F427CED2E}"/>
              </a:ext>
            </a:extLst>
          </p:cNvPr>
          <p:cNvGrpSpPr/>
          <p:nvPr/>
        </p:nvGrpSpPr>
        <p:grpSpPr>
          <a:xfrm>
            <a:off x="3795627" y="7021091"/>
            <a:ext cx="2992689" cy="2992689"/>
            <a:chOff x="0" y="0"/>
            <a:chExt cx="812800" cy="812800"/>
          </a:xfrm>
        </p:grpSpPr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4F66E524-DBBA-7F8A-E915-BBCEC1F058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42875" cap="sq">
              <a:solidFill>
                <a:srgbClr val="123586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11077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9" grpId="0" animBg="1"/>
      <p:bldP spid="26" grpId="0"/>
      <p:bldP spid="29" grpId="0"/>
      <p:bldP spid="56" grpId="0" animBg="1"/>
      <p:bldP spid="57" grpId="0"/>
      <p:bldP spid="66" grpId="0" animBg="1"/>
      <p:bldP spid="67" grpId="0"/>
      <p:bldP spid="68" grpId="0"/>
      <p:bldP spid="69" grpId="0" animBg="1"/>
      <p:bldP spid="70" grpId="0"/>
      <p:bldP spid="71" grpId="0"/>
      <p:bldP spid="72" grpId="0" animBg="1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5AC690-A34B-BE24-1EAB-444B627E5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556EDE-A97B-7CC9-0BD8-FA7B13AC4F10}"/>
              </a:ext>
            </a:extLst>
          </p:cNvPr>
          <p:cNvSpPr/>
          <p:nvPr/>
        </p:nvSpPr>
        <p:spPr>
          <a:xfrm flipH="1" flipV="1">
            <a:off x="12048883" y="-490128"/>
            <a:ext cx="7658701" cy="5533411"/>
          </a:xfrm>
          <a:custGeom>
            <a:avLst/>
            <a:gdLst/>
            <a:ahLst/>
            <a:cxnLst/>
            <a:rect l="l" t="t" r="r" b="b"/>
            <a:pathLst>
              <a:path w="7658701" h="5533411">
                <a:moveTo>
                  <a:pt x="7658701" y="5533411"/>
                </a:moveTo>
                <a:lnTo>
                  <a:pt x="0" y="5533411"/>
                </a:lnTo>
                <a:lnTo>
                  <a:pt x="0" y="0"/>
                </a:lnTo>
                <a:lnTo>
                  <a:pt x="7658701" y="0"/>
                </a:lnTo>
                <a:lnTo>
                  <a:pt x="7658701" y="5533411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37D1A3C-DD46-D69A-8124-22F4A8944D90}"/>
              </a:ext>
            </a:extLst>
          </p:cNvPr>
          <p:cNvSpPr/>
          <p:nvPr/>
        </p:nvSpPr>
        <p:spPr>
          <a:xfrm flipV="1">
            <a:off x="-1316617" y="-490128"/>
            <a:ext cx="7658701" cy="5533411"/>
          </a:xfrm>
          <a:custGeom>
            <a:avLst/>
            <a:gdLst/>
            <a:ahLst/>
            <a:cxnLst/>
            <a:rect l="l" t="t" r="r" b="b"/>
            <a:pathLst>
              <a:path w="7658701" h="5533411">
                <a:moveTo>
                  <a:pt x="0" y="5533411"/>
                </a:moveTo>
                <a:lnTo>
                  <a:pt x="7658701" y="5533411"/>
                </a:lnTo>
                <a:lnTo>
                  <a:pt x="7658701" y="0"/>
                </a:lnTo>
                <a:lnTo>
                  <a:pt x="0" y="0"/>
                </a:lnTo>
                <a:lnTo>
                  <a:pt x="0" y="5533411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008E7EF-930E-AFF1-E6D7-49E2C2831F6C}"/>
              </a:ext>
            </a:extLst>
          </p:cNvPr>
          <p:cNvSpPr/>
          <p:nvPr/>
        </p:nvSpPr>
        <p:spPr>
          <a:xfrm>
            <a:off x="748830" y="821601"/>
            <a:ext cx="552264" cy="414198"/>
          </a:xfrm>
          <a:custGeom>
            <a:avLst/>
            <a:gdLst/>
            <a:ahLst/>
            <a:cxnLst/>
            <a:rect l="l" t="t" r="r" b="b"/>
            <a:pathLst>
              <a:path w="552264" h="414198">
                <a:moveTo>
                  <a:pt x="0" y="0"/>
                </a:moveTo>
                <a:lnTo>
                  <a:pt x="552264" y="0"/>
                </a:lnTo>
                <a:lnTo>
                  <a:pt x="552264" y="414198"/>
                </a:lnTo>
                <a:lnTo>
                  <a:pt x="0" y="41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0E703A7-1C62-8AA4-EF49-0C033B19F65D}"/>
              </a:ext>
            </a:extLst>
          </p:cNvPr>
          <p:cNvSpPr/>
          <p:nvPr/>
        </p:nvSpPr>
        <p:spPr>
          <a:xfrm>
            <a:off x="16983168" y="821601"/>
            <a:ext cx="552264" cy="414198"/>
          </a:xfrm>
          <a:custGeom>
            <a:avLst/>
            <a:gdLst/>
            <a:ahLst/>
            <a:cxnLst/>
            <a:rect l="l" t="t" r="r" b="b"/>
            <a:pathLst>
              <a:path w="552264" h="414198">
                <a:moveTo>
                  <a:pt x="0" y="0"/>
                </a:moveTo>
                <a:lnTo>
                  <a:pt x="552264" y="0"/>
                </a:lnTo>
                <a:lnTo>
                  <a:pt x="552264" y="414198"/>
                </a:lnTo>
                <a:lnTo>
                  <a:pt x="0" y="41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5DA31-9A81-BB50-5FF1-2717376A34A9}"/>
              </a:ext>
            </a:extLst>
          </p:cNvPr>
          <p:cNvSpPr txBox="1"/>
          <p:nvPr/>
        </p:nvSpPr>
        <p:spPr>
          <a:xfrm>
            <a:off x="0" y="570329"/>
            <a:ext cx="18288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Future Research Direction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F3791F-755E-89A9-7B33-E0DB03095476}"/>
              </a:ext>
            </a:extLst>
          </p:cNvPr>
          <p:cNvGrpSpPr/>
          <p:nvPr/>
        </p:nvGrpSpPr>
        <p:grpSpPr>
          <a:xfrm>
            <a:off x="794205" y="1720047"/>
            <a:ext cx="16434615" cy="8635079"/>
            <a:chOff x="461464" y="1639810"/>
            <a:chExt cx="10956410" cy="5756719"/>
          </a:xfrm>
        </p:grpSpPr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B7D083A5-171B-BD8F-4764-0BA3BB4AAC8A}"/>
                </a:ext>
              </a:extLst>
            </p:cNvPr>
            <p:cNvSpPr/>
            <p:nvPr/>
          </p:nvSpPr>
          <p:spPr>
            <a:xfrm rot="5400000">
              <a:off x="8908587" y="1644922"/>
              <a:ext cx="74126" cy="6390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6F9BD9-5604-224F-A8B0-D09A5AF5FF72}"/>
                </a:ext>
              </a:extLst>
            </p:cNvPr>
            <p:cNvGrpSpPr/>
            <p:nvPr/>
          </p:nvGrpSpPr>
          <p:grpSpPr>
            <a:xfrm>
              <a:off x="8825114" y="1905000"/>
              <a:ext cx="2592760" cy="1000274"/>
              <a:chOff x="7692225" y="-1134958"/>
              <a:chExt cx="2592760" cy="1000274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90BC693-C3EB-625A-8A1D-88BEF2FACCD8}"/>
                  </a:ext>
                </a:extLst>
              </p:cNvPr>
              <p:cNvSpPr txBox="1"/>
              <p:nvPr/>
            </p:nvSpPr>
            <p:spPr>
              <a:xfrm>
                <a:off x="8020017" y="-1134958"/>
                <a:ext cx="2264968" cy="1000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900"/>
                  </a:spcBef>
                </a:pP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Expand Data Diversity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Incorporate larger, multi-source datasets across industries and geographies to improve generalization.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9D79BB5-13A0-E001-0E79-CD4B204857CB}"/>
                  </a:ext>
                </a:extLst>
              </p:cNvPr>
              <p:cNvGrpSpPr/>
              <p:nvPr/>
            </p:nvGrpSpPr>
            <p:grpSpPr>
              <a:xfrm>
                <a:off x="7692225" y="-1116167"/>
                <a:ext cx="223569" cy="223569"/>
                <a:chOff x="7531094" y="-2004222"/>
                <a:chExt cx="324451" cy="324451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00B6D4C-EF0E-76C9-7C6A-13100DB5E4F4}"/>
                    </a:ext>
                  </a:extLst>
                </p:cNvPr>
                <p:cNvSpPr/>
                <p:nvPr/>
              </p:nvSpPr>
              <p:spPr>
                <a:xfrm>
                  <a:off x="7531094" y="-2004222"/>
                  <a:ext cx="324451" cy="32445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25"/>
                </a:p>
              </p:txBody>
            </p:sp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6F723CBE-EB9C-06D9-898C-DCEF85050962}"/>
                    </a:ext>
                  </a:extLst>
                </p:cNvPr>
                <p:cNvSpPr/>
                <p:nvPr/>
              </p:nvSpPr>
              <p:spPr>
                <a:xfrm rot="5400000">
                  <a:off x="7652232" y="-1888364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1AC564-4DB2-B0F7-75AF-8D8B4D7DC4B4}"/>
                </a:ext>
              </a:extLst>
            </p:cNvPr>
            <p:cNvGrpSpPr/>
            <p:nvPr/>
          </p:nvGrpSpPr>
          <p:grpSpPr>
            <a:xfrm>
              <a:off x="8805776" y="4262867"/>
              <a:ext cx="2592760" cy="1184940"/>
              <a:chOff x="7672887" y="-710706"/>
              <a:chExt cx="2592760" cy="118494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D1A7D23-E1AD-674D-8C5B-061F1284BC88}"/>
                  </a:ext>
                </a:extLst>
              </p:cNvPr>
              <p:cNvSpPr txBox="1"/>
              <p:nvPr/>
            </p:nvSpPr>
            <p:spPr>
              <a:xfrm>
                <a:off x="8000679" y="-710706"/>
                <a:ext cx="2264968" cy="1184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900"/>
                  </a:spcBef>
                </a:pP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Integrate Behavioral &amp; Unstructured Data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 Include psychometric tests, resume texts, and video interviews for richer candidate profiles.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5014566-A8BC-F5A6-21A7-0A82D0060345}"/>
                  </a:ext>
                </a:extLst>
              </p:cNvPr>
              <p:cNvGrpSpPr/>
              <p:nvPr/>
            </p:nvGrpSpPr>
            <p:grpSpPr>
              <a:xfrm>
                <a:off x="7672887" y="-691914"/>
                <a:ext cx="223569" cy="223569"/>
                <a:chOff x="7503030" y="-1388501"/>
                <a:chExt cx="324451" cy="324451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7C4F1EB-9799-4EB6-017C-9276DAC93651}"/>
                    </a:ext>
                  </a:extLst>
                </p:cNvPr>
                <p:cNvSpPr/>
                <p:nvPr/>
              </p:nvSpPr>
              <p:spPr>
                <a:xfrm>
                  <a:off x="7503030" y="-1388501"/>
                  <a:ext cx="324451" cy="32445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25"/>
                </a:p>
              </p:txBody>
            </p:sp>
            <p:sp>
              <p:nvSpPr>
                <p:cNvPr id="73" name="Isosceles Triangle 72">
                  <a:extLst>
                    <a:ext uri="{FF2B5EF4-FFF2-40B4-BE49-F238E27FC236}">
                      <a16:creationId xmlns:a16="http://schemas.microsoft.com/office/drawing/2014/main" id="{491623C4-4A05-A66E-FE2A-EA17C2EF64A6}"/>
                    </a:ext>
                  </a:extLst>
                </p:cNvPr>
                <p:cNvSpPr/>
                <p:nvPr/>
              </p:nvSpPr>
              <p:spPr>
                <a:xfrm rot="5400000">
                  <a:off x="7624168" y="-1272609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AE96E0-84D1-E4F5-8ACE-3C9D904CC034}"/>
                </a:ext>
              </a:extLst>
            </p:cNvPr>
            <p:cNvGrpSpPr/>
            <p:nvPr/>
          </p:nvGrpSpPr>
          <p:grpSpPr>
            <a:xfrm flipH="1">
              <a:off x="574339" y="1901897"/>
              <a:ext cx="2687451" cy="1369606"/>
              <a:chOff x="7702631" y="795554"/>
              <a:chExt cx="2687451" cy="136960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34046C-7870-9EB6-CE10-1E49E2D49A56}"/>
                  </a:ext>
                </a:extLst>
              </p:cNvPr>
              <p:cNvSpPr txBox="1"/>
              <p:nvPr/>
            </p:nvSpPr>
            <p:spPr>
              <a:xfrm>
                <a:off x="8125114" y="795554"/>
                <a:ext cx="2264968" cy="1369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900"/>
                  </a:spcBef>
                </a:pP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Real-World System Deployment</a:t>
                </a:r>
              </a:p>
              <a:p>
                <a:pPr algn="r">
                  <a:spcBef>
                    <a:spcPts val="900"/>
                  </a:spcBef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 Implement models in live recruitment workflows and monitor outcomes to create human-AI collaborative hiring systems.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773C15F-893E-B053-2DA0-C5C68D40138E}"/>
                  </a:ext>
                </a:extLst>
              </p:cNvPr>
              <p:cNvGrpSpPr/>
              <p:nvPr/>
            </p:nvGrpSpPr>
            <p:grpSpPr>
              <a:xfrm>
                <a:off x="7702631" y="868208"/>
                <a:ext cx="223569" cy="223569"/>
                <a:chOff x="7546195" y="875581"/>
                <a:chExt cx="324451" cy="324451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8D431129-516D-5589-F070-0EE21150451C}"/>
                    </a:ext>
                  </a:extLst>
                </p:cNvPr>
                <p:cNvSpPr/>
                <p:nvPr/>
              </p:nvSpPr>
              <p:spPr>
                <a:xfrm>
                  <a:off x="7546195" y="875581"/>
                  <a:ext cx="324451" cy="32445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25"/>
                </a:p>
              </p:txBody>
            </p:sp>
            <p:sp>
              <p:nvSpPr>
                <p:cNvPr id="69" name="Isosceles Triangle 68">
                  <a:extLst>
                    <a:ext uri="{FF2B5EF4-FFF2-40B4-BE49-F238E27FC236}">
                      <a16:creationId xmlns:a16="http://schemas.microsoft.com/office/drawing/2014/main" id="{C1414C83-E687-334A-4328-1DC704B53726}"/>
                    </a:ext>
                  </a:extLst>
                </p:cNvPr>
                <p:cNvSpPr/>
                <p:nvPr/>
              </p:nvSpPr>
              <p:spPr>
                <a:xfrm rot="5400000">
                  <a:off x="7667333" y="991433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009A2BB-9170-6F2F-E8C8-01B3C11C8AFC}"/>
                </a:ext>
              </a:extLst>
            </p:cNvPr>
            <p:cNvGrpSpPr/>
            <p:nvPr/>
          </p:nvGrpSpPr>
          <p:grpSpPr>
            <a:xfrm flipH="1">
              <a:off x="461464" y="4245782"/>
              <a:ext cx="2687452" cy="1369606"/>
              <a:chOff x="7815505" y="1205824"/>
              <a:chExt cx="2687452" cy="136960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640921-B4EE-FD85-AB59-281749963049}"/>
                  </a:ext>
                </a:extLst>
              </p:cNvPr>
              <p:cNvSpPr txBox="1"/>
              <p:nvPr/>
            </p:nvSpPr>
            <p:spPr>
              <a:xfrm>
                <a:off x="8237989" y="1205824"/>
                <a:ext cx="2264968" cy="1369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900"/>
                  </a:spcBef>
                </a:pP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 Enhance Interpretability for Deep Learning</a:t>
                </a:r>
              </a:p>
              <a:p>
                <a:pPr algn="r">
                  <a:spcBef>
                    <a:spcPts val="900"/>
                  </a:spcBef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 Apply techniques like Integrated Gradients and Attention-based Interpretability for better neural network transparency.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DFD6ECF-0D44-E6F8-58B5-041C07731C3C}"/>
                  </a:ext>
                </a:extLst>
              </p:cNvPr>
              <p:cNvGrpSpPr/>
              <p:nvPr/>
            </p:nvGrpSpPr>
            <p:grpSpPr>
              <a:xfrm>
                <a:off x="7815505" y="1224617"/>
                <a:ext cx="223569" cy="223569"/>
                <a:chOff x="7710002" y="1392811"/>
                <a:chExt cx="324451" cy="324451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F1A89C2-B538-85A7-9D69-0E884730F4BA}"/>
                    </a:ext>
                  </a:extLst>
                </p:cNvPr>
                <p:cNvSpPr/>
                <p:nvPr/>
              </p:nvSpPr>
              <p:spPr>
                <a:xfrm>
                  <a:off x="7710002" y="1392811"/>
                  <a:ext cx="324451" cy="32445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25"/>
                </a:p>
              </p:txBody>
            </p: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522059EF-7320-5286-A453-7CBCFF31DA4B}"/>
                    </a:ext>
                  </a:extLst>
                </p:cNvPr>
                <p:cNvSpPr/>
                <p:nvPr/>
              </p:nvSpPr>
              <p:spPr>
                <a:xfrm rot="5400000">
                  <a:off x="7831148" y="1508667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68CA24-F8A1-1172-A120-BB1D5AD2F01F}"/>
                </a:ext>
              </a:extLst>
            </p:cNvPr>
            <p:cNvGrpSpPr/>
            <p:nvPr/>
          </p:nvGrpSpPr>
          <p:grpSpPr>
            <a:xfrm flipH="1">
              <a:off x="3102416" y="5507040"/>
              <a:ext cx="5917521" cy="1889489"/>
              <a:chOff x="1944484" y="533467"/>
              <a:chExt cx="5917521" cy="1889489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4622E3-4F4C-019B-23FF-25DA61C2AC9A}"/>
                  </a:ext>
                </a:extLst>
              </p:cNvPr>
              <p:cNvSpPr txBox="1"/>
              <p:nvPr/>
            </p:nvSpPr>
            <p:spPr>
              <a:xfrm>
                <a:off x="1944484" y="1530404"/>
                <a:ext cx="5917521" cy="89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900"/>
                  </a:spcBef>
                </a:pP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Deeper Fairness Modelling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</a:rPr>
                  <a:t>Explore intersectional fairness (gender + ethnicity) and longitudinal fairness (long-term impact analysis).</a:t>
                </a:r>
              </a:p>
              <a:p>
                <a:pPr>
                  <a:spcBef>
                    <a:spcPts val="900"/>
                  </a:spcBef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D6890C77-8DC9-2A18-AE53-339BBD4929E3}"/>
                  </a:ext>
                </a:extLst>
              </p:cNvPr>
              <p:cNvSpPr/>
              <p:nvPr/>
            </p:nvSpPr>
            <p:spPr>
              <a:xfrm rot="5400000">
                <a:off x="7775697" y="538579"/>
                <a:ext cx="74126" cy="6390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26B5C10-12B5-C677-F9F7-A7AAE4111DDC}"/>
                </a:ext>
              </a:extLst>
            </p:cNvPr>
            <p:cNvSpPr>
              <a:spLocks/>
            </p:cNvSpPr>
            <p:nvPr/>
          </p:nvSpPr>
          <p:spPr bwMode="auto">
            <a:xfrm rot="18000000">
              <a:off x="3989318" y="2119004"/>
              <a:ext cx="2215792" cy="1965847"/>
            </a:xfrm>
            <a:custGeom>
              <a:avLst/>
              <a:gdLst>
                <a:gd name="connsiteX0" fmla="*/ 1214790 w 2430744"/>
                <a:gd name="connsiteY0" fmla="*/ 0 h 2156551"/>
                <a:gd name="connsiteX1" fmla="*/ 2424716 w 2430744"/>
                <a:gd name="connsiteY1" fmla="*/ 306365 h 2156551"/>
                <a:gd name="connsiteX2" fmla="*/ 2430744 w 2430744"/>
                <a:gd name="connsiteY2" fmla="*/ 310027 h 2156551"/>
                <a:gd name="connsiteX3" fmla="*/ 1977342 w 2430744"/>
                <a:gd name="connsiteY3" fmla="*/ 1094831 h 2156551"/>
                <a:gd name="connsiteX4" fmla="*/ 1974832 w 2430744"/>
                <a:gd name="connsiteY4" fmla="*/ 1094831 h 2156551"/>
                <a:gd name="connsiteX5" fmla="*/ 1482028 w 2430744"/>
                <a:gd name="connsiteY5" fmla="*/ 1508851 h 2156551"/>
                <a:gd name="connsiteX6" fmla="*/ 1482072 w 2430744"/>
                <a:gd name="connsiteY6" fmla="*/ 1508851 h 2156551"/>
                <a:gd name="connsiteX7" fmla="*/ 1482072 w 2430744"/>
                <a:gd name="connsiteY7" fmla="*/ 2156551 h 2156551"/>
                <a:gd name="connsiteX8" fmla="*/ 948672 w 2430744"/>
                <a:gd name="connsiteY8" fmla="*/ 2156551 h 2156551"/>
                <a:gd name="connsiteX9" fmla="*/ 948672 w 2430744"/>
                <a:gd name="connsiteY9" fmla="*/ 1508851 h 2156551"/>
                <a:gd name="connsiteX10" fmla="*/ 946176 w 2430744"/>
                <a:gd name="connsiteY10" fmla="*/ 1508851 h 2156551"/>
                <a:gd name="connsiteX11" fmla="*/ 453372 w 2430744"/>
                <a:gd name="connsiteY11" fmla="*/ 1094831 h 2156551"/>
                <a:gd name="connsiteX12" fmla="*/ 452830 w 2430744"/>
                <a:gd name="connsiteY12" fmla="*/ 1094831 h 2156551"/>
                <a:gd name="connsiteX13" fmla="*/ 0 w 2430744"/>
                <a:gd name="connsiteY13" fmla="*/ 309320 h 2156551"/>
                <a:gd name="connsiteX14" fmla="*/ 4864 w 2430744"/>
                <a:gd name="connsiteY14" fmla="*/ 306365 h 2156551"/>
                <a:gd name="connsiteX15" fmla="*/ 1214790 w 2430744"/>
                <a:gd name="connsiteY15" fmla="*/ 0 h 21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0744" h="2156551">
                  <a:moveTo>
                    <a:pt x="1214790" y="0"/>
                  </a:moveTo>
                  <a:cubicBezTo>
                    <a:pt x="1652881" y="0"/>
                    <a:pt x="2065050" y="110982"/>
                    <a:pt x="2424716" y="306365"/>
                  </a:cubicBezTo>
                  <a:lnTo>
                    <a:pt x="2430744" y="310027"/>
                  </a:lnTo>
                  <a:lnTo>
                    <a:pt x="1977342" y="1094831"/>
                  </a:lnTo>
                  <a:lnTo>
                    <a:pt x="1974832" y="1094831"/>
                  </a:lnTo>
                  <a:lnTo>
                    <a:pt x="1482028" y="1508851"/>
                  </a:lnTo>
                  <a:lnTo>
                    <a:pt x="1482072" y="1508851"/>
                  </a:lnTo>
                  <a:lnTo>
                    <a:pt x="1482072" y="2156551"/>
                  </a:lnTo>
                  <a:lnTo>
                    <a:pt x="948672" y="2156551"/>
                  </a:lnTo>
                  <a:lnTo>
                    <a:pt x="948672" y="1508851"/>
                  </a:lnTo>
                  <a:lnTo>
                    <a:pt x="946176" y="1508851"/>
                  </a:lnTo>
                  <a:lnTo>
                    <a:pt x="453372" y="1094831"/>
                  </a:lnTo>
                  <a:lnTo>
                    <a:pt x="452830" y="1094831"/>
                  </a:lnTo>
                  <a:lnTo>
                    <a:pt x="0" y="309320"/>
                  </a:lnTo>
                  <a:lnTo>
                    <a:pt x="4864" y="306365"/>
                  </a:lnTo>
                  <a:cubicBezTo>
                    <a:pt x="364531" y="110982"/>
                    <a:pt x="776700" y="0"/>
                    <a:pt x="12147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8640D2-2862-B8D7-C393-E104DE5A1AB4}"/>
                </a:ext>
              </a:extLst>
            </p:cNvPr>
            <p:cNvSpPr/>
            <p:nvPr/>
          </p:nvSpPr>
          <p:spPr>
            <a:xfrm rot="18000000">
              <a:off x="5449675" y="3150571"/>
              <a:ext cx="486231" cy="590424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B7E5683A-C020-A8EE-6D5E-0961D8CE32D0}"/>
                </a:ext>
              </a:extLst>
            </p:cNvPr>
            <p:cNvSpPr/>
            <p:nvPr/>
          </p:nvSpPr>
          <p:spPr>
            <a:xfrm rot="7200000">
              <a:off x="4579669" y="3016124"/>
              <a:ext cx="1386917" cy="377408"/>
            </a:xfrm>
            <a:prstGeom prst="trapezoid">
              <a:avLst>
                <a:gd name="adj" fmla="val 119029"/>
              </a:avLst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6546C643-E5A9-8B83-69A9-2650BEA06172}"/>
                </a:ext>
              </a:extLst>
            </p:cNvPr>
            <p:cNvSpPr>
              <a:spLocks/>
            </p:cNvSpPr>
            <p:nvPr/>
          </p:nvSpPr>
          <p:spPr bwMode="auto">
            <a:xfrm rot="14400000">
              <a:off x="3751689" y="3635671"/>
              <a:ext cx="2215792" cy="1965847"/>
            </a:xfrm>
            <a:custGeom>
              <a:avLst/>
              <a:gdLst>
                <a:gd name="connsiteX0" fmla="*/ 1214790 w 2430744"/>
                <a:gd name="connsiteY0" fmla="*/ 0 h 2156551"/>
                <a:gd name="connsiteX1" fmla="*/ 2424716 w 2430744"/>
                <a:gd name="connsiteY1" fmla="*/ 306365 h 2156551"/>
                <a:gd name="connsiteX2" fmla="*/ 2430744 w 2430744"/>
                <a:gd name="connsiteY2" fmla="*/ 310027 h 2156551"/>
                <a:gd name="connsiteX3" fmla="*/ 1977342 w 2430744"/>
                <a:gd name="connsiteY3" fmla="*/ 1094831 h 2156551"/>
                <a:gd name="connsiteX4" fmla="*/ 1974832 w 2430744"/>
                <a:gd name="connsiteY4" fmla="*/ 1094831 h 2156551"/>
                <a:gd name="connsiteX5" fmla="*/ 1482028 w 2430744"/>
                <a:gd name="connsiteY5" fmla="*/ 1508851 h 2156551"/>
                <a:gd name="connsiteX6" fmla="*/ 1482072 w 2430744"/>
                <a:gd name="connsiteY6" fmla="*/ 1508851 h 2156551"/>
                <a:gd name="connsiteX7" fmla="*/ 1482072 w 2430744"/>
                <a:gd name="connsiteY7" fmla="*/ 2156551 h 2156551"/>
                <a:gd name="connsiteX8" fmla="*/ 948672 w 2430744"/>
                <a:gd name="connsiteY8" fmla="*/ 2156551 h 2156551"/>
                <a:gd name="connsiteX9" fmla="*/ 948672 w 2430744"/>
                <a:gd name="connsiteY9" fmla="*/ 1508851 h 2156551"/>
                <a:gd name="connsiteX10" fmla="*/ 946176 w 2430744"/>
                <a:gd name="connsiteY10" fmla="*/ 1508851 h 2156551"/>
                <a:gd name="connsiteX11" fmla="*/ 453372 w 2430744"/>
                <a:gd name="connsiteY11" fmla="*/ 1094831 h 2156551"/>
                <a:gd name="connsiteX12" fmla="*/ 452830 w 2430744"/>
                <a:gd name="connsiteY12" fmla="*/ 1094831 h 2156551"/>
                <a:gd name="connsiteX13" fmla="*/ 0 w 2430744"/>
                <a:gd name="connsiteY13" fmla="*/ 309320 h 2156551"/>
                <a:gd name="connsiteX14" fmla="*/ 4864 w 2430744"/>
                <a:gd name="connsiteY14" fmla="*/ 306365 h 2156551"/>
                <a:gd name="connsiteX15" fmla="*/ 1214790 w 2430744"/>
                <a:gd name="connsiteY15" fmla="*/ 0 h 21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0744" h="2156551">
                  <a:moveTo>
                    <a:pt x="1214790" y="0"/>
                  </a:moveTo>
                  <a:cubicBezTo>
                    <a:pt x="1652881" y="0"/>
                    <a:pt x="2065050" y="110982"/>
                    <a:pt x="2424716" y="306365"/>
                  </a:cubicBezTo>
                  <a:lnTo>
                    <a:pt x="2430744" y="310027"/>
                  </a:lnTo>
                  <a:lnTo>
                    <a:pt x="1977342" y="1094831"/>
                  </a:lnTo>
                  <a:lnTo>
                    <a:pt x="1974832" y="1094831"/>
                  </a:lnTo>
                  <a:lnTo>
                    <a:pt x="1482028" y="1508851"/>
                  </a:lnTo>
                  <a:lnTo>
                    <a:pt x="1482072" y="1508851"/>
                  </a:lnTo>
                  <a:lnTo>
                    <a:pt x="1482072" y="2156551"/>
                  </a:lnTo>
                  <a:lnTo>
                    <a:pt x="948672" y="2156551"/>
                  </a:lnTo>
                  <a:lnTo>
                    <a:pt x="948672" y="1508851"/>
                  </a:lnTo>
                  <a:lnTo>
                    <a:pt x="946176" y="1508851"/>
                  </a:lnTo>
                  <a:lnTo>
                    <a:pt x="453372" y="1094831"/>
                  </a:lnTo>
                  <a:lnTo>
                    <a:pt x="452830" y="1094831"/>
                  </a:lnTo>
                  <a:lnTo>
                    <a:pt x="0" y="309320"/>
                  </a:lnTo>
                  <a:lnTo>
                    <a:pt x="4864" y="306365"/>
                  </a:lnTo>
                  <a:cubicBezTo>
                    <a:pt x="364531" y="110982"/>
                    <a:pt x="776700" y="0"/>
                    <a:pt x="12147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0C784C-54CD-D631-F46C-31FE92C5B5D4}"/>
                </a:ext>
              </a:extLst>
            </p:cNvPr>
            <p:cNvSpPr/>
            <p:nvPr/>
          </p:nvSpPr>
          <p:spPr>
            <a:xfrm rot="14400000">
              <a:off x="5212046" y="3979527"/>
              <a:ext cx="486231" cy="590424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BA819D0-7587-E3BB-12C3-A27C94B8A88B}"/>
                </a:ext>
              </a:extLst>
            </p:cNvPr>
            <p:cNvSpPr/>
            <p:nvPr/>
          </p:nvSpPr>
          <p:spPr>
            <a:xfrm rot="3600000">
              <a:off x="4343197" y="4328995"/>
              <a:ext cx="1386917" cy="377408"/>
            </a:xfrm>
            <a:prstGeom prst="trapezoid">
              <a:avLst>
                <a:gd name="adj" fmla="val 119029"/>
              </a:avLst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32147DA7-D532-116E-1E5B-2033436A86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40758" y="4301149"/>
              <a:ext cx="2215793" cy="1965846"/>
            </a:xfrm>
            <a:custGeom>
              <a:avLst/>
              <a:gdLst>
                <a:gd name="connsiteX0" fmla="*/ 1214790 w 2430744"/>
                <a:gd name="connsiteY0" fmla="*/ 0 h 2156551"/>
                <a:gd name="connsiteX1" fmla="*/ 2424716 w 2430744"/>
                <a:gd name="connsiteY1" fmla="*/ 306365 h 2156551"/>
                <a:gd name="connsiteX2" fmla="*/ 2430744 w 2430744"/>
                <a:gd name="connsiteY2" fmla="*/ 310027 h 2156551"/>
                <a:gd name="connsiteX3" fmla="*/ 1977342 w 2430744"/>
                <a:gd name="connsiteY3" fmla="*/ 1094831 h 2156551"/>
                <a:gd name="connsiteX4" fmla="*/ 1974832 w 2430744"/>
                <a:gd name="connsiteY4" fmla="*/ 1094831 h 2156551"/>
                <a:gd name="connsiteX5" fmla="*/ 1482028 w 2430744"/>
                <a:gd name="connsiteY5" fmla="*/ 1508851 h 2156551"/>
                <a:gd name="connsiteX6" fmla="*/ 1482072 w 2430744"/>
                <a:gd name="connsiteY6" fmla="*/ 1508851 h 2156551"/>
                <a:gd name="connsiteX7" fmla="*/ 1482072 w 2430744"/>
                <a:gd name="connsiteY7" fmla="*/ 2156551 h 2156551"/>
                <a:gd name="connsiteX8" fmla="*/ 948672 w 2430744"/>
                <a:gd name="connsiteY8" fmla="*/ 2156551 h 2156551"/>
                <a:gd name="connsiteX9" fmla="*/ 948672 w 2430744"/>
                <a:gd name="connsiteY9" fmla="*/ 1508851 h 2156551"/>
                <a:gd name="connsiteX10" fmla="*/ 946176 w 2430744"/>
                <a:gd name="connsiteY10" fmla="*/ 1508851 h 2156551"/>
                <a:gd name="connsiteX11" fmla="*/ 453372 w 2430744"/>
                <a:gd name="connsiteY11" fmla="*/ 1094831 h 2156551"/>
                <a:gd name="connsiteX12" fmla="*/ 452830 w 2430744"/>
                <a:gd name="connsiteY12" fmla="*/ 1094831 h 2156551"/>
                <a:gd name="connsiteX13" fmla="*/ 0 w 2430744"/>
                <a:gd name="connsiteY13" fmla="*/ 309320 h 2156551"/>
                <a:gd name="connsiteX14" fmla="*/ 4864 w 2430744"/>
                <a:gd name="connsiteY14" fmla="*/ 306365 h 2156551"/>
                <a:gd name="connsiteX15" fmla="*/ 1214790 w 2430744"/>
                <a:gd name="connsiteY15" fmla="*/ 0 h 21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0744" h="2156551">
                  <a:moveTo>
                    <a:pt x="1214790" y="0"/>
                  </a:moveTo>
                  <a:cubicBezTo>
                    <a:pt x="1652881" y="0"/>
                    <a:pt x="2065050" y="110982"/>
                    <a:pt x="2424716" y="306365"/>
                  </a:cubicBezTo>
                  <a:lnTo>
                    <a:pt x="2430744" y="310027"/>
                  </a:lnTo>
                  <a:lnTo>
                    <a:pt x="1977342" y="1094831"/>
                  </a:lnTo>
                  <a:lnTo>
                    <a:pt x="1974832" y="1094831"/>
                  </a:lnTo>
                  <a:lnTo>
                    <a:pt x="1482028" y="1508851"/>
                  </a:lnTo>
                  <a:lnTo>
                    <a:pt x="1482072" y="1508851"/>
                  </a:lnTo>
                  <a:lnTo>
                    <a:pt x="1482072" y="2156551"/>
                  </a:lnTo>
                  <a:lnTo>
                    <a:pt x="948672" y="2156551"/>
                  </a:lnTo>
                  <a:lnTo>
                    <a:pt x="948672" y="1508851"/>
                  </a:lnTo>
                  <a:lnTo>
                    <a:pt x="946176" y="1508851"/>
                  </a:lnTo>
                  <a:lnTo>
                    <a:pt x="453372" y="1094831"/>
                  </a:lnTo>
                  <a:lnTo>
                    <a:pt x="452830" y="1094831"/>
                  </a:lnTo>
                  <a:lnTo>
                    <a:pt x="0" y="309320"/>
                  </a:lnTo>
                  <a:lnTo>
                    <a:pt x="4864" y="306365"/>
                  </a:lnTo>
                  <a:cubicBezTo>
                    <a:pt x="364531" y="110982"/>
                    <a:pt x="776700" y="0"/>
                    <a:pt x="1214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DD6448-9584-26EE-6B8B-C4C1982D3481}"/>
                </a:ext>
              </a:extLst>
            </p:cNvPr>
            <p:cNvSpPr/>
            <p:nvPr/>
          </p:nvSpPr>
          <p:spPr>
            <a:xfrm rot="10800000">
              <a:off x="5805539" y="4301149"/>
              <a:ext cx="486232" cy="590424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D5511A19-5B2E-DA73-01DA-C9CA46555024}"/>
                </a:ext>
              </a:extLst>
            </p:cNvPr>
            <p:cNvSpPr/>
            <p:nvPr/>
          </p:nvSpPr>
          <p:spPr>
            <a:xfrm>
              <a:off x="5356354" y="4891573"/>
              <a:ext cx="1386917" cy="377408"/>
            </a:xfrm>
            <a:prstGeom prst="trapezoid">
              <a:avLst>
                <a:gd name="adj" fmla="val 119029"/>
              </a:avLst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448D4637-A107-933C-12C4-A81DCFD5B858}"/>
                </a:ext>
              </a:extLst>
            </p:cNvPr>
            <p:cNvSpPr>
              <a:spLocks/>
            </p:cNvSpPr>
            <p:nvPr/>
          </p:nvSpPr>
          <p:spPr bwMode="auto">
            <a:xfrm rot="7200000">
              <a:off x="6096713" y="3608398"/>
              <a:ext cx="2215792" cy="1965847"/>
            </a:xfrm>
            <a:custGeom>
              <a:avLst/>
              <a:gdLst>
                <a:gd name="connsiteX0" fmla="*/ 1214790 w 2430744"/>
                <a:gd name="connsiteY0" fmla="*/ 0 h 2156551"/>
                <a:gd name="connsiteX1" fmla="*/ 2424716 w 2430744"/>
                <a:gd name="connsiteY1" fmla="*/ 306365 h 2156551"/>
                <a:gd name="connsiteX2" fmla="*/ 2430744 w 2430744"/>
                <a:gd name="connsiteY2" fmla="*/ 310027 h 2156551"/>
                <a:gd name="connsiteX3" fmla="*/ 1977342 w 2430744"/>
                <a:gd name="connsiteY3" fmla="*/ 1094831 h 2156551"/>
                <a:gd name="connsiteX4" fmla="*/ 1974832 w 2430744"/>
                <a:gd name="connsiteY4" fmla="*/ 1094831 h 2156551"/>
                <a:gd name="connsiteX5" fmla="*/ 1482028 w 2430744"/>
                <a:gd name="connsiteY5" fmla="*/ 1508851 h 2156551"/>
                <a:gd name="connsiteX6" fmla="*/ 1482072 w 2430744"/>
                <a:gd name="connsiteY6" fmla="*/ 1508851 h 2156551"/>
                <a:gd name="connsiteX7" fmla="*/ 1482072 w 2430744"/>
                <a:gd name="connsiteY7" fmla="*/ 2156551 h 2156551"/>
                <a:gd name="connsiteX8" fmla="*/ 948672 w 2430744"/>
                <a:gd name="connsiteY8" fmla="*/ 2156551 h 2156551"/>
                <a:gd name="connsiteX9" fmla="*/ 948672 w 2430744"/>
                <a:gd name="connsiteY9" fmla="*/ 1508851 h 2156551"/>
                <a:gd name="connsiteX10" fmla="*/ 946176 w 2430744"/>
                <a:gd name="connsiteY10" fmla="*/ 1508851 h 2156551"/>
                <a:gd name="connsiteX11" fmla="*/ 453372 w 2430744"/>
                <a:gd name="connsiteY11" fmla="*/ 1094831 h 2156551"/>
                <a:gd name="connsiteX12" fmla="*/ 452830 w 2430744"/>
                <a:gd name="connsiteY12" fmla="*/ 1094831 h 2156551"/>
                <a:gd name="connsiteX13" fmla="*/ 0 w 2430744"/>
                <a:gd name="connsiteY13" fmla="*/ 309320 h 2156551"/>
                <a:gd name="connsiteX14" fmla="*/ 4864 w 2430744"/>
                <a:gd name="connsiteY14" fmla="*/ 306365 h 2156551"/>
                <a:gd name="connsiteX15" fmla="*/ 1214790 w 2430744"/>
                <a:gd name="connsiteY15" fmla="*/ 0 h 21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0744" h="2156551">
                  <a:moveTo>
                    <a:pt x="1214790" y="0"/>
                  </a:moveTo>
                  <a:cubicBezTo>
                    <a:pt x="1652881" y="0"/>
                    <a:pt x="2065050" y="110982"/>
                    <a:pt x="2424716" y="306365"/>
                  </a:cubicBezTo>
                  <a:lnTo>
                    <a:pt x="2430744" y="310027"/>
                  </a:lnTo>
                  <a:lnTo>
                    <a:pt x="1977342" y="1094831"/>
                  </a:lnTo>
                  <a:lnTo>
                    <a:pt x="1974832" y="1094831"/>
                  </a:lnTo>
                  <a:lnTo>
                    <a:pt x="1482028" y="1508851"/>
                  </a:lnTo>
                  <a:lnTo>
                    <a:pt x="1482072" y="1508851"/>
                  </a:lnTo>
                  <a:lnTo>
                    <a:pt x="1482072" y="2156551"/>
                  </a:lnTo>
                  <a:lnTo>
                    <a:pt x="948672" y="2156551"/>
                  </a:lnTo>
                  <a:lnTo>
                    <a:pt x="948672" y="1508851"/>
                  </a:lnTo>
                  <a:lnTo>
                    <a:pt x="946176" y="1508851"/>
                  </a:lnTo>
                  <a:lnTo>
                    <a:pt x="453372" y="1094831"/>
                  </a:lnTo>
                  <a:lnTo>
                    <a:pt x="452830" y="1094831"/>
                  </a:lnTo>
                  <a:lnTo>
                    <a:pt x="0" y="309320"/>
                  </a:lnTo>
                  <a:lnTo>
                    <a:pt x="4864" y="306365"/>
                  </a:lnTo>
                  <a:cubicBezTo>
                    <a:pt x="364531" y="110982"/>
                    <a:pt x="776700" y="0"/>
                    <a:pt x="12147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7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B9072C-60B7-B8A2-5085-22CAA4DB8C99}"/>
                </a:ext>
              </a:extLst>
            </p:cNvPr>
            <p:cNvSpPr/>
            <p:nvPr/>
          </p:nvSpPr>
          <p:spPr>
            <a:xfrm rot="7200000">
              <a:off x="6365919" y="3952254"/>
              <a:ext cx="486231" cy="590424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919F32DE-B3C7-10AE-FE83-5629DB5BAC1C}"/>
                </a:ext>
              </a:extLst>
            </p:cNvPr>
            <p:cNvSpPr/>
            <p:nvPr/>
          </p:nvSpPr>
          <p:spPr>
            <a:xfrm rot="18000000">
              <a:off x="6335239" y="4299717"/>
              <a:ext cx="1386917" cy="377408"/>
            </a:xfrm>
            <a:prstGeom prst="trapezoid">
              <a:avLst>
                <a:gd name="adj" fmla="val 119029"/>
              </a:avLst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1" name="Freeform 49">
              <a:extLst>
                <a:ext uri="{FF2B5EF4-FFF2-40B4-BE49-F238E27FC236}">
                  <a16:creationId xmlns:a16="http://schemas.microsoft.com/office/drawing/2014/main" id="{D5E60A64-5E7F-DB66-97E2-2C8397224D09}"/>
                </a:ext>
              </a:extLst>
            </p:cNvPr>
            <p:cNvSpPr>
              <a:spLocks/>
            </p:cNvSpPr>
            <p:nvPr/>
          </p:nvSpPr>
          <p:spPr bwMode="auto">
            <a:xfrm rot="3600000">
              <a:off x="5885289" y="2119004"/>
              <a:ext cx="2215792" cy="1965847"/>
            </a:xfrm>
            <a:custGeom>
              <a:avLst/>
              <a:gdLst>
                <a:gd name="connsiteX0" fmla="*/ 1214790 w 2430744"/>
                <a:gd name="connsiteY0" fmla="*/ 0 h 2156551"/>
                <a:gd name="connsiteX1" fmla="*/ 2424716 w 2430744"/>
                <a:gd name="connsiteY1" fmla="*/ 306365 h 2156551"/>
                <a:gd name="connsiteX2" fmla="*/ 2430744 w 2430744"/>
                <a:gd name="connsiteY2" fmla="*/ 310027 h 2156551"/>
                <a:gd name="connsiteX3" fmla="*/ 1977342 w 2430744"/>
                <a:gd name="connsiteY3" fmla="*/ 1094831 h 2156551"/>
                <a:gd name="connsiteX4" fmla="*/ 1974832 w 2430744"/>
                <a:gd name="connsiteY4" fmla="*/ 1094831 h 2156551"/>
                <a:gd name="connsiteX5" fmla="*/ 1482028 w 2430744"/>
                <a:gd name="connsiteY5" fmla="*/ 1508851 h 2156551"/>
                <a:gd name="connsiteX6" fmla="*/ 1482072 w 2430744"/>
                <a:gd name="connsiteY6" fmla="*/ 1508851 h 2156551"/>
                <a:gd name="connsiteX7" fmla="*/ 1482072 w 2430744"/>
                <a:gd name="connsiteY7" fmla="*/ 2156551 h 2156551"/>
                <a:gd name="connsiteX8" fmla="*/ 948672 w 2430744"/>
                <a:gd name="connsiteY8" fmla="*/ 2156551 h 2156551"/>
                <a:gd name="connsiteX9" fmla="*/ 948672 w 2430744"/>
                <a:gd name="connsiteY9" fmla="*/ 1508851 h 2156551"/>
                <a:gd name="connsiteX10" fmla="*/ 946176 w 2430744"/>
                <a:gd name="connsiteY10" fmla="*/ 1508851 h 2156551"/>
                <a:gd name="connsiteX11" fmla="*/ 453372 w 2430744"/>
                <a:gd name="connsiteY11" fmla="*/ 1094831 h 2156551"/>
                <a:gd name="connsiteX12" fmla="*/ 452830 w 2430744"/>
                <a:gd name="connsiteY12" fmla="*/ 1094831 h 2156551"/>
                <a:gd name="connsiteX13" fmla="*/ 0 w 2430744"/>
                <a:gd name="connsiteY13" fmla="*/ 309320 h 2156551"/>
                <a:gd name="connsiteX14" fmla="*/ 4864 w 2430744"/>
                <a:gd name="connsiteY14" fmla="*/ 306365 h 2156551"/>
                <a:gd name="connsiteX15" fmla="*/ 1214790 w 2430744"/>
                <a:gd name="connsiteY15" fmla="*/ 0 h 21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0744" h="2156551">
                  <a:moveTo>
                    <a:pt x="1214790" y="0"/>
                  </a:moveTo>
                  <a:cubicBezTo>
                    <a:pt x="1652881" y="0"/>
                    <a:pt x="2065050" y="110982"/>
                    <a:pt x="2424716" y="306365"/>
                  </a:cubicBezTo>
                  <a:lnTo>
                    <a:pt x="2430744" y="310027"/>
                  </a:lnTo>
                  <a:lnTo>
                    <a:pt x="1977342" y="1094831"/>
                  </a:lnTo>
                  <a:lnTo>
                    <a:pt x="1974832" y="1094831"/>
                  </a:lnTo>
                  <a:lnTo>
                    <a:pt x="1482028" y="1508851"/>
                  </a:lnTo>
                  <a:lnTo>
                    <a:pt x="1482072" y="1508851"/>
                  </a:lnTo>
                  <a:lnTo>
                    <a:pt x="1482072" y="2156551"/>
                  </a:lnTo>
                  <a:lnTo>
                    <a:pt x="948672" y="2156551"/>
                  </a:lnTo>
                  <a:lnTo>
                    <a:pt x="948672" y="1508851"/>
                  </a:lnTo>
                  <a:lnTo>
                    <a:pt x="946176" y="1508851"/>
                  </a:lnTo>
                  <a:lnTo>
                    <a:pt x="453372" y="1094831"/>
                  </a:lnTo>
                  <a:lnTo>
                    <a:pt x="452830" y="1094831"/>
                  </a:lnTo>
                  <a:lnTo>
                    <a:pt x="0" y="309320"/>
                  </a:lnTo>
                  <a:lnTo>
                    <a:pt x="4864" y="306365"/>
                  </a:lnTo>
                  <a:cubicBezTo>
                    <a:pt x="364531" y="110982"/>
                    <a:pt x="776700" y="0"/>
                    <a:pt x="1214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2DACF9-0C9F-7437-1108-CC43F221451D}"/>
                </a:ext>
              </a:extLst>
            </p:cNvPr>
            <p:cNvSpPr/>
            <p:nvPr/>
          </p:nvSpPr>
          <p:spPr>
            <a:xfrm rot="3600000">
              <a:off x="6154495" y="3150571"/>
              <a:ext cx="486231" cy="590424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8653E4B5-0865-DBAA-46F6-4892F50C1A2C}"/>
                </a:ext>
              </a:extLst>
            </p:cNvPr>
            <p:cNvSpPr/>
            <p:nvPr/>
          </p:nvSpPr>
          <p:spPr>
            <a:xfrm rot="14400000">
              <a:off x="6122657" y="3014118"/>
              <a:ext cx="1386917" cy="377408"/>
            </a:xfrm>
            <a:prstGeom prst="trapezoid">
              <a:avLst>
                <a:gd name="adj" fmla="val 119029"/>
              </a:avLst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1809BF9-412A-3669-F1DE-CDE5AADBAC9E}"/>
                </a:ext>
              </a:extLst>
            </p:cNvPr>
            <p:cNvSpPr/>
            <p:nvPr/>
          </p:nvSpPr>
          <p:spPr>
            <a:xfrm>
              <a:off x="5478346" y="3382808"/>
              <a:ext cx="1140618" cy="11406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57" name="Picture 5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8C17768-973F-A7CE-76A7-5011D8AB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240" y="3665702"/>
              <a:ext cx="574830" cy="574830"/>
            </a:xfrm>
            <a:prstGeom prst="rect">
              <a:avLst/>
            </a:prstGeom>
          </p:spPr>
        </p:pic>
      </p:grpSp>
      <p:pic>
        <p:nvPicPr>
          <p:cNvPr id="83" name="Graphic 82" descr="Table with solid fill">
            <a:extLst>
              <a:ext uri="{FF2B5EF4-FFF2-40B4-BE49-F238E27FC236}">
                <a16:creationId xmlns:a16="http://schemas.microsoft.com/office/drawing/2014/main" id="{BFAB245D-2C39-63FB-DE93-F45B8B997E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90245" y="3187882"/>
            <a:ext cx="914400" cy="914400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7AFE8155-8673-6E14-8105-B4C5EEAFD1E7}"/>
              </a:ext>
            </a:extLst>
          </p:cNvPr>
          <p:cNvSpPr/>
          <p:nvPr/>
        </p:nvSpPr>
        <p:spPr>
          <a:xfrm>
            <a:off x="4114800" y="8953500"/>
            <a:ext cx="335354" cy="3353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2FFF6C22-6EE6-4521-E36D-189B2C9274A1}"/>
              </a:ext>
            </a:extLst>
          </p:cNvPr>
          <p:cNvSpPr/>
          <p:nvPr/>
        </p:nvSpPr>
        <p:spPr>
          <a:xfrm rot="5400000">
            <a:off x="4240009" y="9073285"/>
            <a:ext cx="111189" cy="95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94" name="Graphic 93" descr="Artificial Intelligence outline">
            <a:extLst>
              <a:ext uri="{FF2B5EF4-FFF2-40B4-BE49-F238E27FC236}">
                <a16:creationId xmlns:a16="http://schemas.microsoft.com/office/drawing/2014/main" id="{00060BF4-76FE-B55B-4564-C909EA13D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0801" y="6008943"/>
            <a:ext cx="914400" cy="914400"/>
          </a:xfrm>
          <a:prstGeom prst="rect">
            <a:avLst/>
          </a:prstGeom>
        </p:spPr>
      </p:pic>
      <p:pic>
        <p:nvPicPr>
          <p:cNvPr id="96" name="Graphic 95" descr="Scales of justice with solid fill">
            <a:extLst>
              <a:ext uri="{FF2B5EF4-FFF2-40B4-BE49-F238E27FC236}">
                <a16:creationId xmlns:a16="http://schemas.microsoft.com/office/drawing/2014/main" id="{640E6479-C8C9-4E49-9935-FBE9568DD2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49823" y="7429688"/>
            <a:ext cx="914400" cy="914400"/>
          </a:xfrm>
          <a:prstGeom prst="rect">
            <a:avLst/>
          </a:prstGeom>
        </p:spPr>
      </p:pic>
      <p:pic>
        <p:nvPicPr>
          <p:cNvPr id="98" name="Graphic 97" descr="Remote learning language with solid fill">
            <a:extLst>
              <a:ext uri="{FF2B5EF4-FFF2-40B4-BE49-F238E27FC236}">
                <a16:creationId xmlns:a16="http://schemas.microsoft.com/office/drawing/2014/main" id="{6CE230AD-88D8-AA8D-4731-8E6BCD7BE6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5371" y="6089616"/>
            <a:ext cx="914400" cy="914400"/>
          </a:xfrm>
          <a:prstGeom prst="rect">
            <a:avLst/>
          </a:prstGeom>
        </p:spPr>
      </p:pic>
      <p:pic>
        <p:nvPicPr>
          <p:cNvPr id="100" name="Graphic 99" descr="Programmer female with solid fill">
            <a:extLst>
              <a:ext uri="{FF2B5EF4-FFF2-40B4-BE49-F238E27FC236}">
                <a16:creationId xmlns:a16="http://schemas.microsoft.com/office/drawing/2014/main" id="{1D828E28-4EA9-3A2D-2462-CA5C1A0950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38040" y="30565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1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8236" y="5642865"/>
            <a:ext cx="7460770" cy="74607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0" cap="sq">
              <a:solidFill>
                <a:srgbClr val="123586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4" name="Freeform 4"/>
          <p:cNvSpPr/>
          <p:nvPr/>
        </p:nvSpPr>
        <p:spPr>
          <a:xfrm flipV="1">
            <a:off x="-5589639" y="-2192252"/>
            <a:ext cx="10192919" cy="9619567"/>
          </a:xfrm>
          <a:custGeom>
            <a:avLst/>
            <a:gdLst/>
            <a:ahLst/>
            <a:cxnLst/>
            <a:rect l="l" t="t" r="r" b="b"/>
            <a:pathLst>
              <a:path w="10192919" h="9619567">
                <a:moveTo>
                  <a:pt x="0" y="9619567"/>
                </a:moveTo>
                <a:lnTo>
                  <a:pt x="10192919" y="9619567"/>
                </a:lnTo>
                <a:lnTo>
                  <a:pt x="10192919" y="0"/>
                </a:lnTo>
                <a:lnTo>
                  <a:pt x="0" y="0"/>
                </a:lnTo>
                <a:lnTo>
                  <a:pt x="0" y="96195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 flipH="1">
            <a:off x="13684720" y="2859685"/>
            <a:ext cx="10192919" cy="9619567"/>
          </a:xfrm>
          <a:custGeom>
            <a:avLst/>
            <a:gdLst/>
            <a:ahLst/>
            <a:cxnLst/>
            <a:rect l="l" t="t" r="r" b="b"/>
            <a:pathLst>
              <a:path w="10192919" h="9619567">
                <a:moveTo>
                  <a:pt x="10192919" y="0"/>
                </a:moveTo>
                <a:lnTo>
                  <a:pt x="0" y="0"/>
                </a:lnTo>
                <a:lnTo>
                  <a:pt x="0" y="9619567"/>
                </a:lnTo>
                <a:lnTo>
                  <a:pt x="10192919" y="9619567"/>
                </a:lnTo>
                <a:lnTo>
                  <a:pt x="101929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grpSp>
        <p:nvGrpSpPr>
          <p:cNvPr id="6" name="Group 6"/>
          <p:cNvGrpSpPr/>
          <p:nvPr/>
        </p:nvGrpSpPr>
        <p:grpSpPr>
          <a:xfrm>
            <a:off x="13432907" y="-2355370"/>
            <a:ext cx="7460770" cy="74607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17101" r="-16231"/>
              </a:stretch>
            </a:blipFill>
            <a:ln w="190500" cap="sq">
              <a:solidFill>
                <a:srgbClr val="123586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9" name="Freeform 9"/>
          <p:cNvSpPr/>
          <p:nvPr/>
        </p:nvSpPr>
        <p:spPr>
          <a:xfrm>
            <a:off x="4452071" y="6318424"/>
            <a:ext cx="619911" cy="619911"/>
          </a:xfrm>
          <a:custGeom>
            <a:avLst/>
            <a:gdLst/>
            <a:ahLst/>
            <a:cxnLst/>
            <a:rect l="l" t="t" r="r" b="b"/>
            <a:pathLst>
              <a:path w="619911" h="619911">
                <a:moveTo>
                  <a:pt x="0" y="0"/>
                </a:moveTo>
                <a:lnTo>
                  <a:pt x="619911" y="0"/>
                </a:lnTo>
                <a:lnTo>
                  <a:pt x="619911" y="619911"/>
                </a:lnTo>
                <a:lnTo>
                  <a:pt x="0" y="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11"/>
          <p:cNvSpPr/>
          <p:nvPr/>
        </p:nvSpPr>
        <p:spPr>
          <a:xfrm>
            <a:off x="9322788" y="6318424"/>
            <a:ext cx="619911" cy="619911"/>
          </a:xfrm>
          <a:custGeom>
            <a:avLst/>
            <a:gdLst/>
            <a:ahLst/>
            <a:cxnLst/>
            <a:rect l="l" t="t" r="r" b="b"/>
            <a:pathLst>
              <a:path w="619911" h="619911">
                <a:moveTo>
                  <a:pt x="0" y="0"/>
                </a:moveTo>
                <a:lnTo>
                  <a:pt x="619911" y="0"/>
                </a:lnTo>
                <a:lnTo>
                  <a:pt x="619911" y="619911"/>
                </a:lnTo>
                <a:lnTo>
                  <a:pt x="0" y="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2" name="Freeform 12"/>
          <p:cNvSpPr/>
          <p:nvPr/>
        </p:nvSpPr>
        <p:spPr>
          <a:xfrm>
            <a:off x="9322788" y="7049558"/>
            <a:ext cx="619911" cy="619911"/>
          </a:xfrm>
          <a:custGeom>
            <a:avLst/>
            <a:gdLst/>
            <a:ahLst/>
            <a:cxnLst/>
            <a:rect l="l" t="t" r="r" b="b"/>
            <a:pathLst>
              <a:path w="619911" h="619911">
                <a:moveTo>
                  <a:pt x="0" y="0"/>
                </a:moveTo>
                <a:lnTo>
                  <a:pt x="619911" y="0"/>
                </a:lnTo>
                <a:lnTo>
                  <a:pt x="619911" y="619911"/>
                </a:lnTo>
                <a:lnTo>
                  <a:pt x="0" y="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3" name="TextBox 13"/>
          <p:cNvSpPr txBox="1"/>
          <p:nvPr/>
        </p:nvSpPr>
        <p:spPr>
          <a:xfrm>
            <a:off x="3668280" y="3112915"/>
            <a:ext cx="10951440" cy="139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0"/>
              </a:lnSpc>
            </a:pPr>
            <a:r>
              <a:rPr lang="en-US" sz="9033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33021" y="4849019"/>
            <a:ext cx="9421957" cy="83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70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For your attention! If you have any questions or would like to discuss further, please feel free to reach out.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44994" y="7173349"/>
            <a:ext cx="5205888" cy="362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236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Midland, Michigan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93388" y="6442215"/>
            <a:ext cx="4005575" cy="362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236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itaumai@northwood.edu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44994" y="6442215"/>
            <a:ext cx="5205888" cy="362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236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yenugah80@northwood.edu</a:t>
            </a: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34B92273-A08E-FECA-A830-B9300856C215}"/>
              </a:ext>
            </a:extLst>
          </p:cNvPr>
          <p:cNvSpPr/>
          <p:nvPr/>
        </p:nvSpPr>
        <p:spPr>
          <a:xfrm>
            <a:off x="4485489" y="6318424"/>
            <a:ext cx="619911" cy="619911"/>
          </a:xfrm>
          <a:custGeom>
            <a:avLst/>
            <a:gdLst/>
            <a:ahLst/>
            <a:cxnLst/>
            <a:rect l="l" t="t" r="r" b="b"/>
            <a:pathLst>
              <a:path w="619911" h="619911">
                <a:moveTo>
                  <a:pt x="0" y="0"/>
                </a:moveTo>
                <a:lnTo>
                  <a:pt x="619911" y="0"/>
                </a:lnTo>
                <a:lnTo>
                  <a:pt x="619911" y="619911"/>
                </a:lnTo>
                <a:lnTo>
                  <a:pt x="0" y="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125095E6-3A5C-F6D2-6D1E-AE9A8799D2CB}"/>
              </a:ext>
            </a:extLst>
          </p:cNvPr>
          <p:cNvSpPr txBox="1"/>
          <p:nvPr/>
        </p:nvSpPr>
        <p:spPr>
          <a:xfrm>
            <a:off x="5203699" y="7180448"/>
            <a:ext cx="4005575" cy="362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236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ravim@northwood.edu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B4A9338C-A59A-F58B-4D70-DDCA2213923A}"/>
              </a:ext>
            </a:extLst>
          </p:cNvPr>
          <p:cNvSpPr/>
          <p:nvPr/>
        </p:nvSpPr>
        <p:spPr>
          <a:xfrm>
            <a:off x="4495800" y="7056657"/>
            <a:ext cx="619911" cy="619911"/>
          </a:xfrm>
          <a:custGeom>
            <a:avLst/>
            <a:gdLst/>
            <a:ahLst/>
            <a:cxnLst/>
            <a:rect l="l" t="t" r="r" b="b"/>
            <a:pathLst>
              <a:path w="619911" h="619911">
                <a:moveTo>
                  <a:pt x="0" y="0"/>
                </a:moveTo>
                <a:lnTo>
                  <a:pt x="619911" y="0"/>
                </a:lnTo>
                <a:lnTo>
                  <a:pt x="619911" y="619911"/>
                </a:lnTo>
                <a:lnTo>
                  <a:pt x="0" y="61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flipH="1" flipV="1">
            <a:off x="12838112" y="-303051"/>
            <a:ext cx="7618278" cy="7618278"/>
          </a:xfrm>
          <a:custGeom>
            <a:avLst/>
            <a:gdLst/>
            <a:ahLst/>
            <a:cxnLst/>
            <a:rect l="l" t="t" r="r" b="b"/>
            <a:pathLst>
              <a:path w="7618278" h="7618278">
                <a:moveTo>
                  <a:pt x="7618278" y="7618278"/>
                </a:moveTo>
                <a:lnTo>
                  <a:pt x="0" y="7618278"/>
                </a:lnTo>
                <a:lnTo>
                  <a:pt x="0" y="0"/>
                </a:lnTo>
                <a:lnTo>
                  <a:pt x="7618278" y="0"/>
                </a:lnTo>
                <a:lnTo>
                  <a:pt x="7618278" y="76182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grpSp>
        <p:nvGrpSpPr>
          <p:cNvPr id="9" name="Group 9"/>
          <p:cNvGrpSpPr/>
          <p:nvPr/>
        </p:nvGrpSpPr>
        <p:grpSpPr>
          <a:xfrm rot="-2700000">
            <a:off x="14598471" y="4936709"/>
            <a:ext cx="3893021" cy="3893021"/>
            <a:chOff x="0" y="0"/>
            <a:chExt cx="1274510" cy="12745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4510" cy="1274510"/>
            </a:xfrm>
            <a:custGeom>
              <a:avLst/>
              <a:gdLst/>
              <a:ahLst/>
              <a:cxnLst/>
              <a:rect l="l" t="t" r="r" b="b"/>
              <a:pathLst>
                <a:path w="1274510" h="1274510">
                  <a:moveTo>
                    <a:pt x="0" y="0"/>
                  </a:moveTo>
                  <a:lnTo>
                    <a:pt x="1274510" y="0"/>
                  </a:lnTo>
                  <a:lnTo>
                    <a:pt x="1274510" y="1274510"/>
                  </a:lnTo>
                  <a:lnTo>
                    <a:pt x="0" y="127451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74510" cy="1312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55790" y="571500"/>
            <a:ext cx="12046565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3"/>
              </a:lnSpc>
            </a:pPr>
            <a:r>
              <a:rPr lang="en-US" sz="5261" b="1" dirty="0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References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5791" y="1614041"/>
            <a:ext cx="12046565" cy="10387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 algn="just">
              <a:lnSpc>
                <a:spcPts val="2748"/>
              </a:lnSpc>
            </a:pP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[1]	Barocas, S., Hardt, M., &amp; Narayanan, A. (2019). Fairness and machine learning:  Limitations and opportunities. fairmlbook.org. </a:t>
            </a: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4"/>
              </a:rPr>
              <a:t>https://fairmlbook.org</a:t>
            </a: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[2]	Raji, I. D., Smart, A., White, R., Mitchell, M., Gebru, T., Hutchinson, B., ... &amp; Barnes, P. (2020). Closing the AI accountability gap: Defining an end-to-end framework for internal algorithmic auditing. In Proceedings of the 2020 Conference on Fairness, Accountability, and Transparency (pp. 33–44). </a:t>
            </a: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5"/>
              </a:rPr>
              <a:t>https://doi.org/10.1145/3351095.3372873</a:t>
            </a: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[3]	Lundberg, S. M., &amp; Lee, S.-I. (2017). A unified approach to interpreting model predictions. In Advances in Neural Information Processing Systems (</a:t>
            </a:r>
            <a:r>
              <a:rPr lang="en-US" sz="229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NeurIPS</a:t>
            </a: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), 30. </a:t>
            </a: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6"/>
              </a:rPr>
              <a:t>https://proceedings.neurips.cc/paper_files/paper/2017/file/8a20a8621978632d76c43dfd28b67767-Paper.pdf</a:t>
            </a: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[4]	Peña, A., Serrano, A., Martinez, J., &amp; Riera, P. (2023). Human-centric multimodal machine learning: Recent advances and testbed on AI-based recruitment. Journal of Artificial Intelligence Research, 68, 123–145. </a:t>
            </a: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7"/>
              </a:rPr>
              <a:t>https://doi.org/10.1613/jair.1.13471</a:t>
            </a: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[5]	Mehrabi, N., </a:t>
            </a:r>
            <a:r>
              <a:rPr lang="en-US" sz="229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Morstatter</a:t>
            </a: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F., Saxena, N., Lerman, K., &amp; Galstyan, A. (2021). A survey on bias and fairness in machine learning. ACM Computing Surveys, 54(6), 1–35. </a:t>
            </a: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8"/>
              </a:rPr>
              <a:t>https://doi.org/10.1145/3457607</a:t>
            </a: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[6]	Raji, I. D., &amp; </a:t>
            </a:r>
            <a:r>
              <a:rPr lang="en-US" sz="229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Buolamwini</a:t>
            </a: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J. (2019). Actionable auditing: Investigating the impact of publicly naming biased performance results of commercial AI products. In Proceedings of the 2019 AAAI/ACM Conference on AI, Ethics, and Society (AIES) (pp. 429–435). </a:t>
            </a:r>
            <a:r>
              <a:rPr lang="en-US" sz="22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9"/>
              </a:rPr>
              <a:t>https://doi.org/10.1145/3306618.3314244</a:t>
            </a: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indent="-914400"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2748"/>
              </a:lnSpc>
            </a:pPr>
            <a:endParaRPr lang="en-US" sz="229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4040121" y="4378359"/>
            <a:ext cx="5009721" cy="500972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10"/>
              <a:stretch>
                <a:fillRect l="-25614" r="-25614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0" name="Freeform 20"/>
          <p:cNvSpPr/>
          <p:nvPr/>
        </p:nvSpPr>
        <p:spPr>
          <a:xfrm rot="-5400000">
            <a:off x="15621088" y="9145645"/>
            <a:ext cx="853372" cy="1849324"/>
          </a:xfrm>
          <a:custGeom>
            <a:avLst/>
            <a:gdLst/>
            <a:ahLst/>
            <a:cxnLst/>
            <a:rect l="l" t="t" r="r" b="b"/>
            <a:pathLst>
              <a:path w="853372" h="1849324">
                <a:moveTo>
                  <a:pt x="0" y="0"/>
                </a:moveTo>
                <a:lnTo>
                  <a:pt x="853372" y="0"/>
                </a:lnTo>
                <a:lnTo>
                  <a:pt x="853372" y="1849324"/>
                </a:lnTo>
                <a:lnTo>
                  <a:pt x="0" y="1849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4495" r="-368184"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939235" y="4412829"/>
            <a:ext cx="12814022" cy="3988364"/>
          </a:xfrm>
          <a:custGeom>
            <a:avLst/>
            <a:gdLst/>
            <a:ahLst/>
            <a:cxnLst/>
            <a:rect l="l" t="t" r="r" b="b"/>
            <a:pathLst>
              <a:path w="12814022" h="3988364">
                <a:moveTo>
                  <a:pt x="0" y="0"/>
                </a:moveTo>
                <a:lnTo>
                  <a:pt x="12814022" y="0"/>
                </a:lnTo>
                <a:lnTo>
                  <a:pt x="12814022" y="3988364"/>
                </a:lnTo>
                <a:lnTo>
                  <a:pt x="0" y="398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 rot="5400000">
            <a:off x="11965021" y="-6551426"/>
            <a:ext cx="12302130" cy="3829038"/>
          </a:xfrm>
          <a:custGeom>
            <a:avLst/>
            <a:gdLst/>
            <a:ahLst/>
            <a:cxnLst/>
            <a:rect l="l" t="t" r="r" b="b"/>
            <a:pathLst>
              <a:path w="12302130" h="3829038">
                <a:moveTo>
                  <a:pt x="0" y="0"/>
                </a:moveTo>
                <a:lnTo>
                  <a:pt x="12302129" y="0"/>
                </a:lnTo>
                <a:lnTo>
                  <a:pt x="12302129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2197700" y="904875"/>
            <a:ext cx="8136517" cy="10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 dirty="0">
                <a:solidFill>
                  <a:srgbClr val="166BE5"/>
                </a:solidFill>
                <a:latin typeface="Oswald Bold"/>
                <a:ea typeface="Oswald Bold"/>
                <a:cs typeface="Oswald Bold"/>
                <a:sym typeface="Oswald Bold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94208" y="3148689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 &amp; Research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58066" y="3044484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Key Results &amp; Model Performance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4208" y="5496449"/>
            <a:ext cx="4068258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Dataset &amp; Preprocessing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58066" y="5344317"/>
            <a:ext cx="4581934" cy="1032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Discussion, Challenges and Practical Implications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94208" y="7535342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Machine Learning Models &amp; Fairness Techniques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58066" y="7512482"/>
            <a:ext cx="4068258" cy="103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Conclusion &amp; Future Works</a:t>
            </a:r>
          </a:p>
        </p:txBody>
      </p:sp>
      <p:sp>
        <p:nvSpPr>
          <p:cNvPr id="17" name="Freeform 17"/>
          <p:cNvSpPr/>
          <p:nvPr/>
        </p:nvSpPr>
        <p:spPr>
          <a:xfrm>
            <a:off x="2197700" y="3161686"/>
            <a:ext cx="968067" cy="968067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7" y="0"/>
                </a:lnTo>
                <a:lnTo>
                  <a:pt x="968067" y="968066"/>
                </a:lnTo>
                <a:lnTo>
                  <a:pt x="0" y="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8" name="TextBox 18"/>
          <p:cNvSpPr txBox="1"/>
          <p:nvPr/>
        </p:nvSpPr>
        <p:spPr>
          <a:xfrm>
            <a:off x="2119406" y="3267894"/>
            <a:ext cx="11246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AF8F8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19" name="Freeform 19"/>
          <p:cNvSpPr/>
          <p:nvPr/>
        </p:nvSpPr>
        <p:spPr>
          <a:xfrm>
            <a:off x="9366150" y="3161686"/>
            <a:ext cx="968067" cy="968067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6" y="0"/>
                </a:lnTo>
                <a:lnTo>
                  <a:pt x="968066" y="968066"/>
                </a:lnTo>
                <a:lnTo>
                  <a:pt x="0" y="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0" name="Freeform 20"/>
          <p:cNvSpPr/>
          <p:nvPr/>
        </p:nvSpPr>
        <p:spPr>
          <a:xfrm>
            <a:off x="2197700" y="5348075"/>
            <a:ext cx="968067" cy="968067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7" y="0"/>
                </a:lnTo>
                <a:lnTo>
                  <a:pt x="968067" y="968067"/>
                </a:lnTo>
                <a:lnTo>
                  <a:pt x="0" y="968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1"/>
          <p:cNvSpPr txBox="1"/>
          <p:nvPr/>
        </p:nvSpPr>
        <p:spPr>
          <a:xfrm>
            <a:off x="2119406" y="5425708"/>
            <a:ext cx="11246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AF8F8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22" name="Freeform 22"/>
          <p:cNvSpPr/>
          <p:nvPr/>
        </p:nvSpPr>
        <p:spPr>
          <a:xfrm>
            <a:off x="9366150" y="5348075"/>
            <a:ext cx="968067" cy="968067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6" y="0"/>
                </a:lnTo>
                <a:lnTo>
                  <a:pt x="968066" y="968067"/>
                </a:lnTo>
                <a:lnTo>
                  <a:pt x="0" y="968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3" name="Freeform 23"/>
          <p:cNvSpPr/>
          <p:nvPr/>
        </p:nvSpPr>
        <p:spPr>
          <a:xfrm>
            <a:off x="2197700" y="7535342"/>
            <a:ext cx="968067" cy="968067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7" y="0"/>
                </a:lnTo>
                <a:lnTo>
                  <a:pt x="968067" y="968066"/>
                </a:lnTo>
                <a:lnTo>
                  <a:pt x="0" y="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4" name="TextBox 24"/>
          <p:cNvSpPr txBox="1"/>
          <p:nvPr/>
        </p:nvSpPr>
        <p:spPr>
          <a:xfrm>
            <a:off x="2119406" y="7611542"/>
            <a:ext cx="11246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AF8F8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25" name="Freeform 25"/>
          <p:cNvSpPr/>
          <p:nvPr/>
        </p:nvSpPr>
        <p:spPr>
          <a:xfrm>
            <a:off x="9366150" y="7535342"/>
            <a:ext cx="968067" cy="968067"/>
          </a:xfrm>
          <a:custGeom>
            <a:avLst/>
            <a:gdLst/>
            <a:ahLst/>
            <a:cxnLst/>
            <a:rect l="l" t="t" r="r" b="b"/>
            <a:pathLst>
              <a:path w="968067" h="968067">
                <a:moveTo>
                  <a:pt x="0" y="0"/>
                </a:moveTo>
                <a:lnTo>
                  <a:pt x="968066" y="0"/>
                </a:lnTo>
                <a:lnTo>
                  <a:pt x="968066" y="968066"/>
                </a:lnTo>
                <a:lnTo>
                  <a:pt x="0" y="96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6" name="TextBox 26"/>
          <p:cNvSpPr txBox="1"/>
          <p:nvPr/>
        </p:nvSpPr>
        <p:spPr>
          <a:xfrm>
            <a:off x="9287856" y="3267894"/>
            <a:ext cx="11246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AF8F8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7856" y="5425708"/>
            <a:ext cx="11246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AF8F8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87856" y="7611542"/>
            <a:ext cx="11246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AF8F8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79514" y="1768944"/>
            <a:ext cx="1352897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8"/>
              </a:lnSpc>
            </a:pPr>
            <a:r>
              <a:rPr lang="en-US" sz="6015" b="1" dirty="0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4855" y="3284639"/>
            <a:ext cx="1501829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7"/>
              </a:lnSpc>
            </a:pPr>
            <a:r>
              <a:rPr lang="en-US" sz="2600" b="1" i="1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While machine learning has improved recruitment accuracy, many models overlook critical aspects like fairness, interpretability, and ethical accountability. This can lead to biased outcomes and a lack of transparency, especially when black-box models inherit societal inequalities or violate compliance standards.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59688" y="5476803"/>
            <a:ext cx="4813957" cy="621693"/>
            <a:chOff x="0" y="0"/>
            <a:chExt cx="3146879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6879" cy="406400"/>
            </a:xfrm>
            <a:custGeom>
              <a:avLst/>
              <a:gdLst/>
              <a:ahLst/>
              <a:cxnLst/>
              <a:rect l="l" t="t" r="r" b="b"/>
              <a:pathLst>
                <a:path w="3146879" h="406400">
                  <a:moveTo>
                    <a:pt x="2943679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943679" y="406400"/>
                  </a:lnTo>
                  <a:lnTo>
                    <a:pt x="3146879" y="203200"/>
                  </a:lnTo>
                  <a:lnTo>
                    <a:pt x="2943679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2400" y="-38100"/>
              <a:ext cx="2842079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37021" y="5476803"/>
            <a:ext cx="4813957" cy="621693"/>
            <a:chOff x="0" y="0"/>
            <a:chExt cx="3146879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6879" cy="406400"/>
            </a:xfrm>
            <a:custGeom>
              <a:avLst/>
              <a:gdLst/>
              <a:ahLst/>
              <a:cxnLst/>
              <a:rect l="l" t="t" r="r" b="b"/>
              <a:pathLst>
                <a:path w="3146879" h="406400">
                  <a:moveTo>
                    <a:pt x="2943679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943679" y="406400"/>
                  </a:lnTo>
                  <a:lnTo>
                    <a:pt x="3146879" y="203200"/>
                  </a:lnTo>
                  <a:lnTo>
                    <a:pt x="2943679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2400" y="-38100"/>
              <a:ext cx="2842079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14355" y="5476803"/>
            <a:ext cx="4813957" cy="621693"/>
            <a:chOff x="0" y="0"/>
            <a:chExt cx="3146879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46879" cy="406400"/>
            </a:xfrm>
            <a:custGeom>
              <a:avLst/>
              <a:gdLst/>
              <a:ahLst/>
              <a:cxnLst/>
              <a:rect l="l" t="t" r="r" b="b"/>
              <a:pathLst>
                <a:path w="3146879" h="406400">
                  <a:moveTo>
                    <a:pt x="2943679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943679" y="406400"/>
                  </a:lnTo>
                  <a:lnTo>
                    <a:pt x="3146879" y="203200"/>
                  </a:lnTo>
                  <a:lnTo>
                    <a:pt x="2943679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2400" y="-38100"/>
              <a:ext cx="2842079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9850078"/>
            <a:ext cx="18288000" cy="436922"/>
            <a:chOff x="0" y="0"/>
            <a:chExt cx="4816593" cy="1150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115074"/>
            </a:xfrm>
            <a:custGeom>
              <a:avLst/>
              <a:gdLst/>
              <a:ahLst/>
              <a:cxnLst/>
              <a:rect l="l" t="t" r="r" b="b"/>
              <a:pathLst>
                <a:path w="4816592" h="115074">
                  <a:moveTo>
                    <a:pt x="0" y="0"/>
                  </a:moveTo>
                  <a:lnTo>
                    <a:pt x="4816592" y="0"/>
                  </a:lnTo>
                  <a:lnTo>
                    <a:pt x="4816592" y="115074"/>
                  </a:lnTo>
                  <a:lnTo>
                    <a:pt x="0" y="115074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16593" cy="153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10068119"/>
            <a:ext cx="18288000" cy="218881"/>
            <a:chOff x="0" y="0"/>
            <a:chExt cx="4816593" cy="576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57648"/>
            </a:xfrm>
            <a:custGeom>
              <a:avLst/>
              <a:gdLst/>
              <a:ahLst/>
              <a:cxnLst/>
              <a:rect l="l" t="t" r="r" b="b"/>
              <a:pathLst>
                <a:path w="4816592" h="57648">
                  <a:moveTo>
                    <a:pt x="0" y="0"/>
                  </a:moveTo>
                  <a:lnTo>
                    <a:pt x="4816592" y="0"/>
                  </a:lnTo>
                  <a:lnTo>
                    <a:pt x="4816592" y="57648"/>
                  </a:lnTo>
                  <a:lnTo>
                    <a:pt x="0" y="57648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816593" cy="9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34855" y="6494264"/>
            <a:ext cx="4663623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1"/>
              </a:lnSpc>
            </a:pPr>
            <a:r>
              <a:rPr lang="en-MY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MY" sz="24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 develop and evaluate a comprehensive machine learning framework for recruitment that balances predictive performance with fairness, transparency, and ethical responsibility.</a:t>
            </a:r>
            <a:endParaRPr lang="en-US" sz="28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  <a:sym typeface="Public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35121" y="5585775"/>
            <a:ext cx="4463090" cy="37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1"/>
              </a:lnSpc>
            </a:pPr>
            <a:r>
              <a:rPr lang="en-US" sz="2575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Objective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12189" y="6516191"/>
            <a:ext cx="4663623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1"/>
              </a:lnSpc>
            </a:pPr>
            <a:r>
              <a:rPr lang="en-US" sz="24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ublic Sans"/>
              </a:rPr>
              <a:t>Bridges the gap between accuracy and responsible AI in recruitment by integrating fairness-aware algorithms and explainability tools, for both scholars and HR practitioners.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12455" y="5585775"/>
            <a:ext cx="4463090" cy="37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1"/>
              </a:lnSpc>
            </a:pPr>
            <a:r>
              <a:rPr lang="en-US" sz="2575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Significance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89522" y="6520629"/>
            <a:ext cx="466362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can machine learning models be enhanced to optimize recruitment decisions while ensuring fairness, transparency, and efficiency?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89788" y="5585775"/>
            <a:ext cx="4463090" cy="37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1"/>
              </a:lnSpc>
            </a:pPr>
            <a:r>
              <a:rPr lang="en-US" sz="2575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Research Question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634855" y="9334500"/>
            <a:ext cx="4738790" cy="0"/>
          </a:xfrm>
          <a:prstGeom prst="line">
            <a:avLst/>
          </a:prstGeom>
          <a:ln w="66675" cap="flat">
            <a:solidFill>
              <a:srgbClr val="1235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6" name="AutoShape 26"/>
          <p:cNvSpPr/>
          <p:nvPr/>
        </p:nvSpPr>
        <p:spPr>
          <a:xfrm>
            <a:off x="6737021" y="9334500"/>
            <a:ext cx="4738790" cy="0"/>
          </a:xfrm>
          <a:prstGeom prst="line">
            <a:avLst/>
          </a:prstGeom>
          <a:ln w="66675" cap="flat">
            <a:solidFill>
              <a:srgbClr val="1235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7" name="AutoShape 27"/>
          <p:cNvSpPr/>
          <p:nvPr/>
        </p:nvSpPr>
        <p:spPr>
          <a:xfrm>
            <a:off x="11989522" y="9334500"/>
            <a:ext cx="4738790" cy="0"/>
          </a:xfrm>
          <a:prstGeom prst="line">
            <a:avLst/>
          </a:prstGeom>
          <a:ln w="66675" cap="flat">
            <a:solidFill>
              <a:srgbClr val="1235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8" name="Freeform 28"/>
          <p:cNvSpPr/>
          <p:nvPr/>
        </p:nvSpPr>
        <p:spPr>
          <a:xfrm flipV="1">
            <a:off x="-4351592" y="-121493"/>
            <a:ext cx="6733397" cy="6640813"/>
          </a:xfrm>
          <a:custGeom>
            <a:avLst/>
            <a:gdLst/>
            <a:ahLst/>
            <a:cxnLst/>
            <a:rect l="l" t="t" r="r" b="b"/>
            <a:pathLst>
              <a:path w="6733397" h="6640813">
                <a:moveTo>
                  <a:pt x="0" y="6640813"/>
                </a:moveTo>
                <a:lnTo>
                  <a:pt x="6733397" y="6640813"/>
                </a:lnTo>
                <a:lnTo>
                  <a:pt x="6733397" y="0"/>
                </a:lnTo>
                <a:lnTo>
                  <a:pt x="0" y="0"/>
                </a:lnTo>
                <a:lnTo>
                  <a:pt x="0" y="66408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29" name="Freeform 29"/>
          <p:cNvSpPr/>
          <p:nvPr/>
        </p:nvSpPr>
        <p:spPr>
          <a:xfrm flipH="1" flipV="1">
            <a:off x="15906195" y="-121493"/>
            <a:ext cx="6733397" cy="6640813"/>
          </a:xfrm>
          <a:custGeom>
            <a:avLst/>
            <a:gdLst/>
            <a:ahLst/>
            <a:cxnLst/>
            <a:rect l="l" t="t" r="r" b="b"/>
            <a:pathLst>
              <a:path w="6733397" h="6640813">
                <a:moveTo>
                  <a:pt x="6733397" y="6640813"/>
                </a:moveTo>
                <a:lnTo>
                  <a:pt x="0" y="6640813"/>
                </a:lnTo>
                <a:lnTo>
                  <a:pt x="0" y="0"/>
                </a:lnTo>
                <a:lnTo>
                  <a:pt x="6733397" y="0"/>
                </a:lnTo>
                <a:lnTo>
                  <a:pt x="6733397" y="66408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F5EB0B-7C2D-B580-7F4E-85B70E768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822CF3-FE29-166A-5621-313E52E61CE9}"/>
              </a:ext>
            </a:extLst>
          </p:cNvPr>
          <p:cNvSpPr/>
          <p:nvPr/>
        </p:nvSpPr>
        <p:spPr>
          <a:xfrm>
            <a:off x="0" y="-38100"/>
            <a:ext cx="18415090" cy="664544"/>
          </a:xfrm>
          <a:custGeom>
            <a:avLst/>
            <a:gdLst/>
            <a:ahLst/>
            <a:cxnLst/>
            <a:rect l="l" t="t" r="r" b="b"/>
            <a:pathLst>
              <a:path w="17640860" h="664544">
                <a:moveTo>
                  <a:pt x="0" y="0"/>
                </a:moveTo>
                <a:lnTo>
                  <a:pt x="17640860" y="0"/>
                </a:lnTo>
                <a:lnTo>
                  <a:pt x="17640860" y="664544"/>
                </a:lnTo>
                <a:lnTo>
                  <a:pt x="0" y="66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36792" r="-294" b="-558985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D0707DE-2E8E-9FCB-292B-1AE2F4AA0C9D}"/>
              </a:ext>
            </a:extLst>
          </p:cNvPr>
          <p:cNvSpPr/>
          <p:nvPr/>
        </p:nvSpPr>
        <p:spPr>
          <a:xfrm>
            <a:off x="-76200" y="9639300"/>
            <a:ext cx="18364200" cy="664544"/>
          </a:xfrm>
          <a:custGeom>
            <a:avLst/>
            <a:gdLst/>
            <a:ahLst/>
            <a:cxnLst/>
            <a:rect l="l" t="t" r="r" b="b"/>
            <a:pathLst>
              <a:path w="17640860" h="664544">
                <a:moveTo>
                  <a:pt x="0" y="0"/>
                </a:moveTo>
                <a:lnTo>
                  <a:pt x="17640860" y="0"/>
                </a:lnTo>
                <a:lnTo>
                  <a:pt x="17640860" y="664544"/>
                </a:lnTo>
                <a:lnTo>
                  <a:pt x="0" y="66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36792" r="-294" b="-558985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6ECBCD-CDAB-5629-98D3-542A779EC4D2}"/>
              </a:ext>
            </a:extLst>
          </p:cNvPr>
          <p:cNvGrpSpPr/>
          <p:nvPr/>
        </p:nvGrpSpPr>
        <p:grpSpPr>
          <a:xfrm>
            <a:off x="-5791200" y="114300"/>
            <a:ext cx="10527802" cy="9927195"/>
            <a:chOff x="0" y="0"/>
            <a:chExt cx="831826" cy="78437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CC44E4-C0E4-D79A-6C42-4C937708F198}"/>
                </a:ext>
              </a:extLst>
            </p:cNvPr>
            <p:cNvSpPr/>
            <p:nvPr/>
          </p:nvSpPr>
          <p:spPr>
            <a:xfrm>
              <a:off x="0" y="0"/>
              <a:ext cx="831826" cy="784371"/>
            </a:xfrm>
            <a:custGeom>
              <a:avLst/>
              <a:gdLst/>
              <a:ahLst/>
              <a:cxnLst/>
              <a:rect l="l" t="t" r="r" b="b"/>
              <a:pathLst>
                <a:path w="831826" h="784371">
                  <a:moveTo>
                    <a:pt x="415913" y="0"/>
                  </a:moveTo>
                  <a:cubicBezTo>
                    <a:pt x="186211" y="0"/>
                    <a:pt x="0" y="175587"/>
                    <a:pt x="0" y="392185"/>
                  </a:cubicBezTo>
                  <a:cubicBezTo>
                    <a:pt x="0" y="608784"/>
                    <a:pt x="186211" y="784371"/>
                    <a:pt x="415913" y="784371"/>
                  </a:cubicBezTo>
                  <a:cubicBezTo>
                    <a:pt x="645616" y="784371"/>
                    <a:pt x="831826" y="608784"/>
                    <a:pt x="831826" y="392185"/>
                  </a:cubicBezTo>
                  <a:cubicBezTo>
                    <a:pt x="831826" y="175587"/>
                    <a:pt x="645616" y="0"/>
                    <a:pt x="415913" y="0"/>
                  </a:cubicBezTo>
                  <a:close/>
                </a:path>
              </a:pathLst>
            </a:custGeom>
            <a:solidFill>
              <a:srgbClr val="FAF8F8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3A83327-0D5C-55A4-344A-845DBB8BF577}"/>
                </a:ext>
              </a:extLst>
            </p:cNvPr>
            <p:cNvSpPr txBox="1"/>
            <p:nvPr/>
          </p:nvSpPr>
          <p:spPr>
            <a:xfrm>
              <a:off x="77984" y="25910"/>
              <a:ext cx="675859" cy="684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AE701C7-C1DE-1B5F-9664-8D473FF2168A}"/>
              </a:ext>
            </a:extLst>
          </p:cNvPr>
          <p:cNvGrpSpPr>
            <a:grpSpLocks noChangeAspect="1"/>
          </p:cNvGrpSpPr>
          <p:nvPr/>
        </p:nvGrpSpPr>
        <p:grpSpPr>
          <a:xfrm>
            <a:off x="126291" y="869158"/>
            <a:ext cx="4182368" cy="8364737"/>
            <a:chOff x="0" y="0"/>
            <a:chExt cx="3175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D0F1A0A-1E8C-949C-65B6-7EB538DA5911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0"/>
                  </a:moveTo>
                  <a:lnTo>
                    <a:pt x="0" y="6350000"/>
                  </a:lnTo>
                  <a:cubicBezTo>
                    <a:pt x="1753870" y="6350000"/>
                    <a:pt x="3175000" y="4928870"/>
                    <a:pt x="3175000" y="3175000"/>
                  </a:cubicBezTo>
                  <a:cubicBezTo>
                    <a:pt x="3175000" y="1421130"/>
                    <a:pt x="1753870" y="0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171399" r="-28787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BED9CDB-D37A-5990-97FE-06606B5C6661}"/>
              </a:ext>
            </a:extLst>
          </p:cNvPr>
          <p:cNvSpPr txBox="1"/>
          <p:nvPr/>
        </p:nvSpPr>
        <p:spPr>
          <a:xfrm>
            <a:off x="4935275" y="869158"/>
            <a:ext cx="813651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000" b="1" dirty="0">
                <a:solidFill>
                  <a:srgbClr val="166BE5"/>
                </a:solidFill>
                <a:latin typeface="Oswald Bold"/>
                <a:ea typeface="Oswald Bold"/>
                <a:cs typeface="Oswald Bold"/>
                <a:sym typeface="Oswald Bold"/>
              </a:rPr>
              <a:t>Research</a:t>
            </a:r>
            <a:r>
              <a:rPr lang="en-US" sz="6399" b="1" dirty="0">
                <a:solidFill>
                  <a:srgbClr val="166BE5"/>
                </a:solidFill>
                <a:latin typeface="Oswald Bold"/>
                <a:ea typeface="Oswald Bold"/>
                <a:cs typeface="Oswald Bold"/>
                <a:sym typeface="Oswald Bold"/>
              </a:rPr>
              <a:t> Question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54475E-89E7-5BB3-8E5E-EE5A41279C34}"/>
              </a:ext>
            </a:extLst>
          </p:cNvPr>
          <p:cNvSpPr txBox="1"/>
          <p:nvPr/>
        </p:nvSpPr>
        <p:spPr>
          <a:xfrm>
            <a:off x="4935275" y="2848451"/>
            <a:ext cx="4658264" cy="62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8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Primary: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026C84D-54E3-6254-2CB9-5E5C43272595}"/>
              </a:ext>
            </a:extLst>
          </p:cNvPr>
          <p:cNvSpPr txBox="1"/>
          <p:nvPr/>
        </p:nvSpPr>
        <p:spPr>
          <a:xfrm>
            <a:off x="4935275" y="3726517"/>
            <a:ext cx="12363931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i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can machine learning models be enhanced to optimize recruitment decisions while ensuring fairness, transparency, and efficiency?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6057E46-8E00-74DD-9691-E09CFBB35070}"/>
              </a:ext>
            </a:extLst>
          </p:cNvPr>
          <p:cNvSpPr txBox="1"/>
          <p:nvPr/>
        </p:nvSpPr>
        <p:spPr>
          <a:xfrm>
            <a:off x="4935275" y="6354758"/>
            <a:ext cx="12516976" cy="266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1) Which candidate features are most predictive of hiring outcome?</a:t>
            </a:r>
          </a:p>
          <a:p>
            <a:pPr marL="336550" indent="-336550"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2) How do traditional, ensemble, and deep learning models compare in terms of predictive accuracy    and fairness?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3) Can fairness-aware algorithms effectively mitigate bias in hiring predictions? 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4) How can SHAP and LIME enhance the interpretability of model decisions for HR professionals.</a:t>
            </a: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2B6D2A4-BB21-DA34-3DCF-022FBB2B1966}"/>
              </a:ext>
            </a:extLst>
          </p:cNvPr>
          <p:cNvSpPr txBox="1"/>
          <p:nvPr/>
        </p:nvSpPr>
        <p:spPr>
          <a:xfrm>
            <a:off x="4935275" y="5346054"/>
            <a:ext cx="4658264" cy="646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800" b="1" dirty="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Sub questions:</a:t>
            </a:r>
          </a:p>
        </p:txBody>
      </p:sp>
    </p:spTree>
    <p:extLst>
      <p:ext uri="{BB962C8B-B14F-4D97-AF65-F5344CB8AC3E}">
        <p14:creationId xmlns:p14="http://schemas.microsoft.com/office/powerpoint/2010/main" val="278741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60995-F464-15F4-0AD0-44316A2E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5E9731C-838C-900C-5264-3B5DA3E5B219}"/>
              </a:ext>
            </a:extLst>
          </p:cNvPr>
          <p:cNvGrpSpPr/>
          <p:nvPr/>
        </p:nvGrpSpPr>
        <p:grpSpPr>
          <a:xfrm>
            <a:off x="14365442" y="6972300"/>
            <a:ext cx="10460800" cy="1046080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61B518-21F2-6310-C424-64A2F221B7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1F5261-B887-A869-86B7-D73A089D98B9}"/>
                </a:ext>
              </a:extLst>
            </p:cNvPr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41C7B82-D20F-3B50-2CAE-C3954E2A78EC}"/>
              </a:ext>
            </a:extLst>
          </p:cNvPr>
          <p:cNvGrpSpPr/>
          <p:nvPr/>
        </p:nvGrpSpPr>
        <p:grpSpPr>
          <a:xfrm>
            <a:off x="13483199" y="9903407"/>
            <a:ext cx="6393541" cy="6393541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E07EA5-37E7-2A5C-1076-A953166792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3CA791-0474-6777-453A-8402A184D819}"/>
                </a:ext>
              </a:extLst>
            </p:cNvPr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508B093-5F6B-43C5-26F8-E6A138995B7B}"/>
              </a:ext>
            </a:extLst>
          </p:cNvPr>
          <p:cNvGrpSpPr/>
          <p:nvPr/>
        </p:nvGrpSpPr>
        <p:grpSpPr>
          <a:xfrm>
            <a:off x="1207481" y="2118134"/>
            <a:ext cx="8926746" cy="739366"/>
            <a:chOff x="0" y="0"/>
            <a:chExt cx="4906675" cy="4064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E1426C5-1CCC-91FB-7DFA-CF51F3FBF931}"/>
                </a:ext>
              </a:extLst>
            </p:cNvPr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365B0DA-AF54-7344-8EA8-8679952FD2B6}"/>
                </a:ext>
              </a:extLst>
            </p:cNvPr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02B0248-2BB7-5685-A2CB-3AB4B8F392FB}"/>
              </a:ext>
            </a:extLst>
          </p:cNvPr>
          <p:cNvGrpSpPr/>
          <p:nvPr/>
        </p:nvGrpSpPr>
        <p:grpSpPr>
          <a:xfrm>
            <a:off x="1207481" y="6286500"/>
            <a:ext cx="8926746" cy="739366"/>
            <a:chOff x="0" y="0"/>
            <a:chExt cx="4906675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F387B7D-1C88-B89E-82D1-BDD12379922A}"/>
                </a:ext>
              </a:extLst>
            </p:cNvPr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DB9A44C-78F0-DF7B-BEC7-63468B53B633}"/>
                </a:ext>
              </a:extLst>
            </p:cNvPr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01752BBD-0034-1EE0-D78B-6E53061E8AB8}"/>
              </a:ext>
            </a:extLst>
          </p:cNvPr>
          <p:cNvGrpSpPr/>
          <p:nvPr/>
        </p:nvGrpSpPr>
        <p:grpSpPr>
          <a:xfrm>
            <a:off x="1207481" y="4229100"/>
            <a:ext cx="8926746" cy="739366"/>
            <a:chOff x="0" y="0"/>
            <a:chExt cx="4906675" cy="4064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DA05B2F-5CD7-C212-2680-26DB9281A87B}"/>
                </a:ext>
              </a:extLst>
            </p:cNvPr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07B7EE6-0176-4F65-C400-C137505840BC}"/>
                </a:ext>
              </a:extLst>
            </p:cNvPr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89FB9E4-F05C-D894-0587-84467C2EECDB}"/>
              </a:ext>
            </a:extLst>
          </p:cNvPr>
          <p:cNvSpPr/>
          <p:nvPr/>
        </p:nvSpPr>
        <p:spPr>
          <a:xfrm flipH="1" flipV="1">
            <a:off x="15740064" y="0"/>
            <a:ext cx="10244136" cy="10103279"/>
          </a:xfrm>
          <a:custGeom>
            <a:avLst/>
            <a:gdLst/>
            <a:ahLst/>
            <a:cxnLst/>
            <a:rect l="l" t="t" r="r" b="b"/>
            <a:pathLst>
              <a:path w="10244136" h="10103279">
                <a:moveTo>
                  <a:pt x="10244136" y="10103279"/>
                </a:moveTo>
                <a:lnTo>
                  <a:pt x="0" y="10103279"/>
                </a:lnTo>
                <a:lnTo>
                  <a:pt x="0" y="0"/>
                </a:lnTo>
                <a:lnTo>
                  <a:pt x="10244136" y="0"/>
                </a:lnTo>
                <a:lnTo>
                  <a:pt x="10244136" y="101032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CB121DD-BB78-E565-0350-84EB518AFE13}"/>
              </a:ext>
            </a:extLst>
          </p:cNvPr>
          <p:cNvSpPr/>
          <p:nvPr/>
        </p:nvSpPr>
        <p:spPr>
          <a:xfrm>
            <a:off x="1555436" y="2226230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4" y="0"/>
                </a:lnTo>
                <a:lnTo>
                  <a:pt x="523174" y="523174"/>
                </a:lnTo>
                <a:lnTo>
                  <a:pt x="0" y="523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5762A442-047A-2F37-8ED2-988E0306BE9E}"/>
              </a:ext>
            </a:extLst>
          </p:cNvPr>
          <p:cNvSpPr/>
          <p:nvPr/>
        </p:nvSpPr>
        <p:spPr>
          <a:xfrm>
            <a:off x="1555436" y="4337196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4" y="0"/>
                </a:lnTo>
                <a:lnTo>
                  <a:pt x="523174" y="523174"/>
                </a:lnTo>
                <a:lnTo>
                  <a:pt x="0" y="523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E9E8486-F6EA-EC49-2DCF-EBF843257C1F}"/>
              </a:ext>
            </a:extLst>
          </p:cNvPr>
          <p:cNvSpPr txBox="1"/>
          <p:nvPr/>
        </p:nvSpPr>
        <p:spPr>
          <a:xfrm>
            <a:off x="1207481" y="505618"/>
            <a:ext cx="10431525" cy="110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56"/>
              </a:lnSpc>
            </a:pPr>
            <a:r>
              <a:rPr lang="en-US" sz="7213" b="1" dirty="0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Literature Review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DE9DCD3-7E37-414A-6744-36A4D4FF22B9}"/>
              </a:ext>
            </a:extLst>
          </p:cNvPr>
          <p:cNvSpPr txBox="1"/>
          <p:nvPr/>
        </p:nvSpPr>
        <p:spPr>
          <a:xfrm>
            <a:off x="2287746" y="2257710"/>
            <a:ext cx="7692616" cy="44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800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Fairness not addressed in ML hiring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7C2E7AB-9E4A-EF49-B262-855D657DE42F}"/>
              </a:ext>
            </a:extLst>
          </p:cNvPr>
          <p:cNvSpPr txBox="1"/>
          <p:nvPr/>
        </p:nvSpPr>
        <p:spPr>
          <a:xfrm>
            <a:off x="2287746" y="6426077"/>
            <a:ext cx="76926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800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Ethics, compliance, and bias often ignored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7B5BFB7C-0774-5180-190A-0A158FB65459}"/>
              </a:ext>
            </a:extLst>
          </p:cNvPr>
          <p:cNvSpPr txBox="1"/>
          <p:nvPr/>
        </p:nvSpPr>
        <p:spPr>
          <a:xfrm>
            <a:off x="2287746" y="4368677"/>
            <a:ext cx="76926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800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model explainability in decision pipelines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D515E911-854D-CB91-88E2-06540CD5A896}"/>
              </a:ext>
            </a:extLst>
          </p:cNvPr>
          <p:cNvSpPr/>
          <p:nvPr/>
        </p:nvSpPr>
        <p:spPr>
          <a:xfrm>
            <a:off x="1555436" y="6390874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4" y="0"/>
                </a:lnTo>
                <a:lnTo>
                  <a:pt x="523174" y="523173"/>
                </a:lnTo>
                <a:lnTo>
                  <a:pt x="0" y="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38F426-81B1-7DF9-D570-41162B776E92}"/>
              </a:ext>
            </a:extLst>
          </p:cNvPr>
          <p:cNvSpPr txBox="1"/>
          <p:nvPr/>
        </p:nvSpPr>
        <p:spPr>
          <a:xfrm>
            <a:off x="1555436" y="2891171"/>
            <a:ext cx="11169964" cy="95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MY" sz="2000" b="1" dirty="0">
                <a:latin typeface="Century Gothic" panose="020B0502020202020204" pitchFamily="34" charset="0"/>
              </a:rPr>
              <a:t> Barocas, S., Hardt, M., &amp; Narayanan, A.</a:t>
            </a:r>
            <a:r>
              <a:rPr lang="en-MY" sz="2000" dirty="0">
                <a:latin typeface="Century Gothic" panose="020B0502020202020204" pitchFamily="34" charset="0"/>
              </a:rPr>
              <a:t> (2016)</a:t>
            </a:r>
          </a:p>
          <a:p>
            <a:pPr>
              <a:lnSpc>
                <a:spcPct val="150000"/>
              </a:lnSpc>
            </a:pPr>
            <a:r>
              <a:rPr lang="en-MY" sz="2000" b="1" dirty="0">
                <a:latin typeface="Century Gothic" panose="020B0502020202020204" pitchFamily="34" charset="0"/>
              </a:rPr>
              <a:t>2. Cowgill, B., </a:t>
            </a:r>
            <a:r>
              <a:rPr lang="en-MY" sz="2000" b="1" dirty="0" err="1">
                <a:latin typeface="Century Gothic" panose="020B0502020202020204" pitchFamily="34" charset="0"/>
              </a:rPr>
              <a:t>Dell’Acqua</a:t>
            </a:r>
            <a:r>
              <a:rPr lang="en-MY" sz="2000" b="1" dirty="0">
                <a:latin typeface="Century Gothic" panose="020B0502020202020204" pitchFamily="34" charset="0"/>
              </a:rPr>
              <a:t>, F., &amp; Deng, S.</a:t>
            </a:r>
            <a:r>
              <a:rPr lang="en-MY" sz="2000" dirty="0">
                <a:latin typeface="Century Gothic" panose="020B0502020202020204" pitchFamily="34" charset="0"/>
              </a:rPr>
              <a:t> (2018)</a:t>
            </a:r>
            <a:endParaRPr lang="en-MY" dirty="0">
              <a:latin typeface="Century Gothic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0573BD-FD67-E894-B275-EAD2543993BB}"/>
              </a:ext>
            </a:extLst>
          </p:cNvPr>
          <p:cNvSpPr txBox="1"/>
          <p:nvPr/>
        </p:nvSpPr>
        <p:spPr>
          <a:xfrm>
            <a:off x="1555436" y="5024771"/>
            <a:ext cx="11169964" cy="95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000" b="1" dirty="0">
                <a:latin typeface="Century Gothic" panose="020B0502020202020204" pitchFamily="34" charset="0"/>
              </a:rPr>
              <a:t>3. Peña et al. </a:t>
            </a:r>
            <a:r>
              <a:rPr lang="en-MY" sz="2000" dirty="0">
                <a:latin typeface="Century Gothic" panose="020B0502020202020204" pitchFamily="34" charset="0"/>
              </a:rPr>
              <a:t>(2023)</a:t>
            </a:r>
          </a:p>
          <a:p>
            <a:pPr>
              <a:lnSpc>
                <a:spcPct val="150000"/>
              </a:lnSpc>
            </a:pPr>
            <a:r>
              <a:rPr lang="en-MY" sz="2000" b="1" dirty="0">
                <a:latin typeface="Century Gothic" panose="020B0502020202020204" pitchFamily="34" charset="0"/>
              </a:rPr>
              <a:t>4. Al-</a:t>
            </a:r>
            <a:r>
              <a:rPr lang="en-MY" sz="2000" b="1" dirty="0" err="1">
                <a:latin typeface="Century Gothic" panose="020B0502020202020204" pitchFamily="34" charset="0"/>
              </a:rPr>
              <a:t>Quhfa</a:t>
            </a:r>
            <a:r>
              <a:rPr lang="en-MY" sz="2000" b="1" dirty="0">
                <a:latin typeface="Century Gothic" panose="020B0502020202020204" pitchFamily="34" charset="0"/>
              </a:rPr>
              <a:t>, S., et al. </a:t>
            </a:r>
            <a:r>
              <a:rPr lang="en-MY" sz="2000" dirty="0">
                <a:latin typeface="Century Gothic" panose="020B0502020202020204" pitchFamily="34" charset="0"/>
              </a:rPr>
              <a:t>(2023)</a:t>
            </a:r>
            <a:r>
              <a:rPr lang="en-MY" sz="2000" b="1" dirty="0">
                <a:latin typeface="Century Gothic" panose="020B0502020202020204" pitchFamily="34" charset="0"/>
              </a:rPr>
              <a:t> </a:t>
            </a:r>
            <a:endParaRPr lang="en-MY" b="1" dirty="0">
              <a:latin typeface="Century Gothic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C80B9-EE2D-C71C-0B17-AFB86E45E5AF}"/>
              </a:ext>
            </a:extLst>
          </p:cNvPr>
          <p:cNvSpPr txBox="1"/>
          <p:nvPr/>
        </p:nvSpPr>
        <p:spPr>
          <a:xfrm>
            <a:off x="1555436" y="7082171"/>
            <a:ext cx="11169964" cy="95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000" b="1" dirty="0">
                <a:latin typeface="Century Gothic" panose="020B0502020202020204" pitchFamily="34" charset="0"/>
              </a:rPr>
              <a:t>5. </a:t>
            </a:r>
            <a:r>
              <a:rPr lang="en-US" sz="2000" b="1" dirty="0">
                <a:latin typeface="Century Gothic" panose="020B0502020202020204" pitchFamily="34" charset="0"/>
              </a:rPr>
              <a:t>Zhang, Y. &amp; Chu, M. </a:t>
            </a:r>
            <a:r>
              <a:rPr lang="en-US" sz="2000" dirty="0">
                <a:latin typeface="Century Gothic" panose="020B0502020202020204" pitchFamily="34" charset="0"/>
              </a:rPr>
              <a:t>(2023)</a:t>
            </a:r>
            <a:endParaRPr lang="en-MY" sz="2000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b="1" dirty="0">
                <a:latin typeface="Century Gothic" panose="020B0502020202020204" pitchFamily="34" charset="0"/>
              </a:rPr>
              <a:t>6. Hasan, M. </a:t>
            </a:r>
            <a:r>
              <a:rPr lang="en-MY" sz="2000" dirty="0">
                <a:latin typeface="Century Gothic" panose="020B0502020202020204" pitchFamily="34" charset="0"/>
              </a:rPr>
              <a:t>(2023)</a:t>
            </a:r>
            <a:r>
              <a:rPr lang="en-MY" sz="2000" b="1" dirty="0">
                <a:latin typeface="Century Gothic" panose="020B0502020202020204" pitchFamily="34" charset="0"/>
              </a:rPr>
              <a:t> </a:t>
            </a:r>
            <a:endParaRPr lang="en-MY" b="1" dirty="0">
              <a:latin typeface="Century Gothic" panose="020B0502020202020204" pitchFamily="34" charset="0"/>
            </a:endParaRPr>
          </a:p>
        </p:txBody>
      </p:sp>
      <p:grpSp>
        <p:nvGrpSpPr>
          <p:cNvPr id="34" name="Group 13">
            <a:extLst>
              <a:ext uri="{FF2B5EF4-FFF2-40B4-BE49-F238E27FC236}">
                <a16:creationId xmlns:a16="http://schemas.microsoft.com/office/drawing/2014/main" id="{EF6D8546-C237-2D72-A013-1994BEA8D3F6}"/>
              </a:ext>
            </a:extLst>
          </p:cNvPr>
          <p:cNvGrpSpPr/>
          <p:nvPr/>
        </p:nvGrpSpPr>
        <p:grpSpPr>
          <a:xfrm>
            <a:off x="1219200" y="8214134"/>
            <a:ext cx="8926746" cy="739366"/>
            <a:chOff x="0" y="0"/>
            <a:chExt cx="4906675" cy="406400"/>
          </a:xfrm>
        </p:grpSpPr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391567B4-A4C4-76A2-FFDB-1D4FBFA2511B}"/>
                </a:ext>
              </a:extLst>
            </p:cNvPr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E3DBD82A-D4E0-34CA-17A0-97396229D8E8}"/>
                </a:ext>
              </a:extLst>
            </p:cNvPr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37" name="TextBox 25">
            <a:extLst>
              <a:ext uri="{FF2B5EF4-FFF2-40B4-BE49-F238E27FC236}">
                <a16:creationId xmlns:a16="http://schemas.microsoft.com/office/drawing/2014/main" id="{796F30C9-AF27-E92E-670A-477E5731CF4E}"/>
              </a:ext>
            </a:extLst>
          </p:cNvPr>
          <p:cNvSpPr txBox="1"/>
          <p:nvPr/>
        </p:nvSpPr>
        <p:spPr>
          <a:xfrm>
            <a:off x="2299465" y="8353711"/>
            <a:ext cx="76926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800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Limited modelling approach</a:t>
            </a:r>
          </a:p>
        </p:txBody>
      </p:sp>
      <p:sp>
        <p:nvSpPr>
          <p:cNvPr id="38" name="Freeform 27">
            <a:extLst>
              <a:ext uri="{FF2B5EF4-FFF2-40B4-BE49-F238E27FC236}">
                <a16:creationId xmlns:a16="http://schemas.microsoft.com/office/drawing/2014/main" id="{6D235E51-EC33-2618-BE1B-549D283DF2F4}"/>
              </a:ext>
            </a:extLst>
          </p:cNvPr>
          <p:cNvSpPr/>
          <p:nvPr/>
        </p:nvSpPr>
        <p:spPr>
          <a:xfrm>
            <a:off x="1567155" y="8318508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4" y="0"/>
                </a:lnTo>
                <a:lnTo>
                  <a:pt x="523174" y="523173"/>
                </a:lnTo>
                <a:lnTo>
                  <a:pt x="0" y="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5696-3162-3C4C-AE33-7DD0966248B5}"/>
              </a:ext>
            </a:extLst>
          </p:cNvPr>
          <p:cNvSpPr txBox="1"/>
          <p:nvPr/>
        </p:nvSpPr>
        <p:spPr>
          <a:xfrm>
            <a:off x="1555436" y="9029700"/>
            <a:ext cx="11169964" cy="95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000" b="1" dirty="0">
                <a:latin typeface="Century Gothic" panose="020B0502020202020204" pitchFamily="34" charset="0"/>
              </a:rPr>
              <a:t>7. </a:t>
            </a:r>
            <a:r>
              <a:rPr lang="fr-FR" sz="2000" b="1" dirty="0" err="1">
                <a:latin typeface="Century Gothic" panose="020B0502020202020204" pitchFamily="34" charset="0"/>
              </a:rPr>
              <a:t>Haque</a:t>
            </a:r>
            <a:r>
              <a:rPr lang="fr-FR" sz="2000" b="1" dirty="0">
                <a:latin typeface="Century Gothic" panose="020B0502020202020204" pitchFamily="34" charset="0"/>
              </a:rPr>
              <a:t>, A., et al. </a:t>
            </a:r>
            <a:r>
              <a:rPr lang="fr-FR" sz="2000" dirty="0">
                <a:latin typeface="Century Gothic" panose="020B0502020202020204" pitchFamily="34" charset="0"/>
              </a:rPr>
              <a:t>(2022)</a:t>
            </a:r>
          </a:p>
          <a:p>
            <a:pPr>
              <a:lnSpc>
                <a:spcPct val="150000"/>
              </a:lnSpc>
            </a:pPr>
            <a:r>
              <a:rPr lang="en-MY" sz="2000" b="1" dirty="0">
                <a:latin typeface="Century Gothic" panose="020B0502020202020204" pitchFamily="34" charset="0"/>
              </a:rPr>
              <a:t>8. </a:t>
            </a:r>
            <a:r>
              <a:rPr lang="fi-FI" sz="2000" b="1" dirty="0">
                <a:latin typeface="Century Gothic" panose="020B0502020202020204" pitchFamily="34" charset="0"/>
              </a:rPr>
              <a:t>Tasheva, S., &amp; Karpovich, V. </a:t>
            </a:r>
            <a:r>
              <a:rPr lang="en-MY" sz="2000" dirty="0">
                <a:latin typeface="Century Gothic" panose="020B0502020202020204" pitchFamily="34" charset="0"/>
              </a:rPr>
              <a:t>(2024)</a:t>
            </a:r>
            <a:r>
              <a:rPr lang="en-MY" sz="2000" b="1" dirty="0">
                <a:latin typeface="Century Gothic" panose="020B0502020202020204" pitchFamily="34" charset="0"/>
              </a:rPr>
              <a:t> </a:t>
            </a:r>
            <a:endParaRPr lang="en-MY" b="1" dirty="0">
              <a:latin typeface="Century Gothic" panose="020B0502020202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D34033E-05AA-BAE1-7CEE-9C678BF00C18}"/>
              </a:ext>
            </a:extLst>
          </p:cNvPr>
          <p:cNvSpPr/>
          <p:nvPr/>
        </p:nvSpPr>
        <p:spPr>
          <a:xfrm>
            <a:off x="11075424" y="4229100"/>
            <a:ext cx="5568448" cy="15773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Integrated </a:t>
            </a:r>
            <a:r>
              <a:rPr lang="en-US" sz="2800" b="1"/>
              <a:t>SHAP</a:t>
            </a:r>
            <a:r>
              <a:rPr lang="en-US" sz="2800"/>
              <a:t> for global feature importance and </a:t>
            </a:r>
            <a:r>
              <a:rPr lang="en-US" sz="2800" b="1"/>
              <a:t>LIME</a:t>
            </a:r>
            <a:r>
              <a:rPr lang="en-US" sz="2800"/>
              <a:t> for local interpretation</a:t>
            </a:r>
            <a:endParaRPr lang="en-MY" sz="28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CA3035C-0888-F71E-6F9E-1AD46098F7BA}"/>
              </a:ext>
            </a:extLst>
          </p:cNvPr>
          <p:cNvSpPr/>
          <p:nvPr/>
        </p:nvSpPr>
        <p:spPr>
          <a:xfrm>
            <a:off x="11075424" y="6286500"/>
            <a:ext cx="5568448" cy="15773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Designed a responsible </a:t>
            </a:r>
            <a:r>
              <a:rPr lang="en-US" sz="2800" b="1" dirty="0"/>
              <a:t>AI framework</a:t>
            </a:r>
            <a:r>
              <a:rPr lang="en-US" sz="2800" dirty="0"/>
              <a:t> balancing performance with fairness and transparency</a:t>
            </a:r>
            <a:endParaRPr lang="en-MY" sz="28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270FE44-A8CF-A828-8B5D-932AFC3CBD34}"/>
              </a:ext>
            </a:extLst>
          </p:cNvPr>
          <p:cNvSpPr/>
          <p:nvPr/>
        </p:nvSpPr>
        <p:spPr>
          <a:xfrm>
            <a:off x="11047350" y="8218529"/>
            <a:ext cx="5568448" cy="15773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Evaluated </a:t>
            </a:r>
            <a:r>
              <a:rPr lang="en-US" sz="2800" b="1" dirty="0"/>
              <a:t>multiple ML models </a:t>
            </a:r>
            <a:r>
              <a:rPr lang="en-US" sz="2800" dirty="0"/>
              <a:t>including DNN, </a:t>
            </a:r>
            <a:r>
              <a:rPr lang="en-US" sz="2800" dirty="0" err="1"/>
              <a:t>CatBoost</a:t>
            </a:r>
            <a:r>
              <a:rPr lang="en-US" sz="2800" dirty="0"/>
              <a:t>, </a:t>
            </a:r>
            <a:r>
              <a:rPr lang="en-US" sz="2800" dirty="0" err="1"/>
              <a:t>XGBoost</a:t>
            </a:r>
            <a:r>
              <a:rPr lang="en-US" sz="2800" dirty="0"/>
              <a:t>, and SVM for robust comparisons</a:t>
            </a:r>
            <a:endParaRPr lang="en-MY" sz="28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0EF05AB-85B2-C4AF-78F4-4F6A2CEDB926}"/>
              </a:ext>
            </a:extLst>
          </p:cNvPr>
          <p:cNvSpPr/>
          <p:nvPr/>
        </p:nvSpPr>
        <p:spPr>
          <a:xfrm>
            <a:off x="11049000" y="2118134"/>
            <a:ext cx="5568448" cy="15773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Implemented </a:t>
            </a:r>
            <a:r>
              <a:rPr lang="en-US" sz="2800" b="1" dirty="0"/>
              <a:t>Exponential Gradient </a:t>
            </a:r>
            <a:r>
              <a:rPr lang="en-US" sz="2800" dirty="0"/>
              <a:t>via </a:t>
            </a:r>
            <a:r>
              <a:rPr lang="en-US" sz="2800" dirty="0" err="1"/>
              <a:t>Fairlearn</a:t>
            </a:r>
            <a:r>
              <a:rPr lang="en-US" sz="2800" dirty="0"/>
              <a:t> to enforce demographic parity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400869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3D292-4962-2ACF-B865-CBE03369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6FF343F-2458-FC6D-074F-875E8BDBA2D3}"/>
              </a:ext>
            </a:extLst>
          </p:cNvPr>
          <p:cNvSpPr txBox="1"/>
          <p:nvPr/>
        </p:nvSpPr>
        <p:spPr>
          <a:xfrm>
            <a:off x="2833333" y="772081"/>
            <a:ext cx="12316745" cy="827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5200" b="1" dirty="0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Dataset Overview – Structure &amp; Overview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DC4F49-885A-4906-2CBD-516AAAAF51A6}"/>
              </a:ext>
            </a:extLst>
          </p:cNvPr>
          <p:cNvSpPr txBox="1"/>
          <p:nvPr/>
        </p:nvSpPr>
        <p:spPr>
          <a:xfrm>
            <a:off x="3719211" y="2097360"/>
            <a:ext cx="7090630" cy="471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3136" b="1" dirty="0">
                <a:solidFill>
                  <a:srgbClr val="12358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Dataset Source: recruitment.csv (Kaggle)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CB38F61-C5C9-272F-A5CA-4F84919D09AE}"/>
              </a:ext>
            </a:extLst>
          </p:cNvPr>
          <p:cNvGrpSpPr/>
          <p:nvPr/>
        </p:nvGrpSpPr>
        <p:grpSpPr>
          <a:xfrm>
            <a:off x="0" y="9754891"/>
            <a:ext cx="18288000" cy="532109"/>
            <a:chOff x="0" y="0"/>
            <a:chExt cx="4816593" cy="140144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E994C3F-B38E-659B-F846-6BABD96805A1}"/>
                </a:ext>
              </a:extLst>
            </p:cNvPr>
            <p:cNvSpPr/>
            <p:nvPr/>
          </p:nvSpPr>
          <p:spPr>
            <a:xfrm>
              <a:off x="0" y="0"/>
              <a:ext cx="4816592" cy="140144"/>
            </a:xfrm>
            <a:custGeom>
              <a:avLst/>
              <a:gdLst/>
              <a:ahLst/>
              <a:cxnLst/>
              <a:rect l="l" t="t" r="r" b="b"/>
              <a:pathLst>
                <a:path w="4816592" h="140144">
                  <a:moveTo>
                    <a:pt x="0" y="0"/>
                  </a:moveTo>
                  <a:lnTo>
                    <a:pt x="4816592" y="0"/>
                  </a:lnTo>
                  <a:lnTo>
                    <a:pt x="4816592" y="140144"/>
                  </a:lnTo>
                  <a:lnTo>
                    <a:pt x="0" y="140144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1DC0E8A-4F45-F9C8-EA75-D620B89B940E}"/>
                </a:ext>
              </a:extLst>
            </p:cNvPr>
            <p:cNvSpPr txBox="1"/>
            <p:nvPr/>
          </p:nvSpPr>
          <p:spPr>
            <a:xfrm>
              <a:off x="0" y="-38100"/>
              <a:ext cx="4816593" cy="178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B82EF9C-7BD8-16E5-C2D4-C612378FFF58}"/>
              </a:ext>
            </a:extLst>
          </p:cNvPr>
          <p:cNvGrpSpPr/>
          <p:nvPr/>
        </p:nvGrpSpPr>
        <p:grpSpPr>
          <a:xfrm>
            <a:off x="0" y="10036769"/>
            <a:ext cx="18288000" cy="250231"/>
            <a:chOff x="0" y="0"/>
            <a:chExt cx="4816593" cy="6590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02CB768-C350-ED43-B1E8-2E9531847238}"/>
                </a:ext>
              </a:extLst>
            </p:cNvPr>
            <p:cNvSpPr/>
            <p:nvPr/>
          </p:nvSpPr>
          <p:spPr>
            <a:xfrm>
              <a:off x="0" y="0"/>
              <a:ext cx="4816592" cy="65904"/>
            </a:xfrm>
            <a:custGeom>
              <a:avLst/>
              <a:gdLst/>
              <a:ahLst/>
              <a:cxnLst/>
              <a:rect l="l" t="t" r="r" b="b"/>
              <a:pathLst>
                <a:path w="4816592" h="65904">
                  <a:moveTo>
                    <a:pt x="0" y="0"/>
                  </a:moveTo>
                  <a:lnTo>
                    <a:pt x="4816592" y="0"/>
                  </a:lnTo>
                  <a:lnTo>
                    <a:pt x="4816592" y="65904"/>
                  </a:lnTo>
                  <a:lnTo>
                    <a:pt x="0" y="65904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8351B59-7A68-7448-26C0-F3F29B6B08E6}"/>
                </a:ext>
              </a:extLst>
            </p:cNvPr>
            <p:cNvSpPr txBox="1"/>
            <p:nvPr/>
          </p:nvSpPr>
          <p:spPr>
            <a:xfrm>
              <a:off x="0" y="-38100"/>
              <a:ext cx="4816593" cy="10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BE63D6D2-68B4-E0BA-E5E1-67159ABB6C4A}"/>
              </a:ext>
            </a:extLst>
          </p:cNvPr>
          <p:cNvSpPr/>
          <p:nvPr/>
        </p:nvSpPr>
        <p:spPr>
          <a:xfrm flipV="1">
            <a:off x="-3505200" y="-1124859"/>
            <a:ext cx="7224411" cy="8412706"/>
          </a:xfrm>
          <a:custGeom>
            <a:avLst/>
            <a:gdLst/>
            <a:ahLst/>
            <a:cxnLst/>
            <a:rect l="l" t="t" r="r" b="b"/>
            <a:pathLst>
              <a:path w="7224411" h="8412706">
                <a:moveTo>
                  <a:pt x="0" y="8412706"/>
                </a:moveTo>
                <a:lnTo>
                  <a:pt x="7224412" y="8412706"/>
                </a:lnTo>
                <a:lnTo>
                  <a:pt x="7224412" y="0"/>
                </a:lnTo>
                <a:lnTo>
                  <a:pt x="0" y="0"/>
                </a:lnTo>
                <a:lnTo>
                  <a:pt x="0" y="84127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9FA646A-CF7C-4AF0-E4B0-454859B425F4}"/>
              </a:ext>
            </a:extLst>
          </p:cNvPr>
          <p:cNvSpPr/>
          <p:nvPr/>
        </p:nvSpPr>
        <p:spPr>
          <a:xfrm flipH="1" flipV="1">
            <a:off x="14568789" y="-1124859"/>
            <a:ext cx="7224411" cy="8412706"/>
          </a:xfrm>
          <a:custGeom>
            <a:avLst/>
            <a:gdLst/>
            <a:ahLst/>
            <a:cxnLst/>
            <a:rect l="l" t="t" r="r" b="b"/>
            <a:pathLst>
              <a:path w="7224411" h="8412706">
                <a:moveTo>
                  <a:pt x="7224412" y="8412706"/>
                </a:moveTo>
                <a:lnTo>
                  <a:pt x="0" y="8412706"/>
                </a:lnTo>
                <a:lnTo>
                  <a:pt x="0" y="0"/>
                </a:lnTo>
                <a:lnTo>
                  <a:pt x="7224412" y="0"/>
                </a:lnTo>
                <a:lnTo>
                  <a:pt x="7224412" y="84127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C9B16A9-7019-911F-6A2A-65D2B995F1C2}"/>
              </a:ext>
            </a:extLst>
          </p:cNvPr>
          <p:cNvSpPr/>
          <p:nvPr/>
        </p:nvSpPr>
        <p:spPr>
          <a:xfrm>
            <a:off x="2833334" y="2111413"/>
            <a:ext cx="508907" cy="494033"/>
          </a:xfrm>
          <a:custGeom>
            <a:avLst/>
            <a:gdLst/>
            <a:ahLst/>
            <a:cxnLst/>
            <a:rect l="l" t="t" r="r" b="b"/>
            <a:pathLst>
              <a:path w="693659" h="693659">
                <a:moveTo>
                  <a:pt x="0" y="0"/>
                </a:moveTo>
                <a:lnTo>
                  <a:pt x="693659" y="0"/>
                </a:lnTo>
                <a:lnTo>
                  <a:pt x="693659" y="693659"/>
                </a:lnTo>
                <a:lnTo>
                  <a:pt x="0" y="693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C268FE7-F8FB-5A16-EBE8-113660082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458980"/>
              </p:ext>
            </p:extLst>
          </p:nvPr>
        </p:nvGraphicFramePr>
        <p:xfrm>
          <a:off x="2705097" y="4181839"/>
          <a:ext cx="12877801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4663">
                  <a:extLst>
                    <a:ext uri="{9D8B030D-6E8A-4147-A177-3AD203B41FA5}">
                      <a16:colId xmlns:a16="http://schemas.microsoft.com/office/drawing/2014/main" val="2890714137"/>
                    </a:ext>
                  </a:extLst>
                </a:gridCol>
                <a:gridCol w="8672034">
                  <a:extLst>
                    <a:ext uri="{9D8B030D-6E8A-4147-A177-3AD203B41FA5}">
                      <a16:colId xmlns:a16="http://schemas.microsoft.com/office/drawing/2014/main" val="3497134129"/>
                    </a:ext>
                  </a:extLst>
                </a:gridCol>
                <a:gridCol w="1461104">
                  <a:extLst>
                    <a:ext uri="{9D8B030D-6E8A-4147-A177-3AD203B41FA5}">
                      <a16:colId xmlns:a16="http://schemas.microsoft.com/office/drawing/2014/main" val="565423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Feature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Description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Data Type</a:t>
                      </a:r>
                      <a:endParaRPr lang="en-MY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3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/>
                        <a:t>Age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Age of the Candidate</a:t>
                      </a:r>
                      <a:endParaRPr lang="en-MY" sz="22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2200" dirty="0"/>
                        <a:t>Numerical</a:t>
                      </a:r>
                      <a:endParaRPr lang="en-MY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060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/>
                        <a:t>Experience Years 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Number of years of professional experience</a:t>
                      </a:r>
                      <a:endParaRPr lang="en-MY" sz="2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83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/>
                        <a:t>Interview Scores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Score achieved by the candidate in the interview process</a:t>
                      </a:r>
                      <a:endParaRPr lang="en-MY" sz="2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35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Skill Score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Assessment score of candidate’s technical skills</a:t>
                      </a:r>
                      <a:endParaRPr lang="en-MY" sz="2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7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/>
                        <a:t>Personality Score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Evaluation score of the candidate’s personality traits</a:t>
                      </a:r>
                      <a:endParaRPr lang="en-MY" sz="2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36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/>
                        <a:t>Gender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0: Male, 1: Female</a:t>
                      </a:r>
                      <a:endParaRPr lang="en-MY" sz="22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2200" dirty="0"/>
                        <a:t>Categorical</a:t>
                      </a:r>
                      <a:endParaRPr lang="en-MY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34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/>
                        <a:t>Education Level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1: Bachelor’s (Type 1), 2:Bachelor’s (Type 2), 3: Master’s, 4: PhD</a:t>
                      </a:r>
                      <a:endParaRPr lang="en-MY" sz="2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60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/>
                        <a:t>Recruitment Strategy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1: Aggressive, 2: Moderate, 3: Conservative</a:t>
                      </a:r>
                      <a:endParaRPr lang="en-MY" sz="2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59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/>
                        <a:t>Hiring Decision</a:t>
                      </a:r>
                      <a:endParaRPr lang="en-MY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0: Not Hired, 1: Hired</a:t>
                      </a:r>
                      <a:endParaRPr lang="en-MY" sz="2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751392"/>
                  </a:ext>
                </a:extLst>
              </a:tr>
            </a:tbl>
          </a:graphicData>
        </a:graphic>
      </p:graphicFrame>
      <p:sp>
        <p:nvSpPr>
          <p:cNvPr id="23" name="Freeform 19">
            <a:extLst>
              <a:ext uri="{FF2B5EF4-FFF2-40B4-BE49-F238E27FC236}">
                <a16:creationId xmlns:a16="http://schemas.microsoft.com/office/drawing/2014/main" id="{60B68919-DBA4-F676-0174-345314BA43AB}"/>
              </a:ext>
            </a:extLst>
          </p:cNvPr>
          <p:cNvSpPr/>
          <p:nvPr/>
        </p:nvSpPr>
        <p:spPr>
          <a:xfrm>
            <a:off x="2833333" y="2737881"/>
            <a:ext cx="508907" cy="494033"/>
          </a:xfrm>
          <a:custGeom>
            <a:avLst/>
            <a:gdLst/>
            <a:ahLst/>
            <a:cxnLst/>
            <a:rect l="l" t="t" r="r" b="b"/>
            <a:pathLst>
              <a:path w="693659" h="693659">
                <a:moveTo>
                  <a:pt x="0" y="0"/>
                </a:moveTo>
                <a:lnTo>
                  <a:pt x="693659" y="0"/>
                </a:lnTo>
                <a:lnTo>
                  <a:pt x="693659" y="693659"/>
                </a:lnTo>
                <a:lnTo>
                  <a:pt x="0" y="693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DE8FBFF6-4427-EEF1-1E70-750E52FFDA8F}"/>
              </a:ext>
            </a:extLst>
          </p:cNvPr>
          <p:cNvSpPr txBox="1"/>
          <p:nvPr/>
        </p:nvSpPr>
        <p:spPr>
          <a:xfrm>
            <a:off x="3719211" y="2737881"/>
            <a:ext cx="7090630" cy="471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3136" b="1" dirty="0">
                <a:solidFill>
                  <a:srgbClr val="12358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1,500 candidate profile &amp; 9 features</a:t>
            </a:r>
          </a:p>
        </p:txBody>
      </p:sp>
    </p:spTree>
    <p:extLst>
      <p:ext uri="{BB962C8B-B14F-4D97-AF65-F5344CB8AC3E}">
        <p14:creationId xmlns:p14="http://schemas.microsoft.com/office/powerpoint/2010/main" val="427176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1C1B-C4C7-225C-2710-60685BA9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B746559B-F66F-210A-EB90-DA73F945C7B7}"/>
              </a:ext>
            </a:extLst>
          </p:cNvPr>
          <p:cNvGrpSpPr/>
          <p:nvPr/>
        </p:nvGrpSpPr>
        <p:grpSpPr>
          <a:xfrm>
            <a:off x="17648195" y="19050"/>
            <a:ext cx="639805" cy="9239250"/>
            <a:chOff x="0" y="0"/>
            <a:chExt cx="168508" cy="243338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E1418A9-90B5-7A4C-F114-61030BC899B1}"/>
                </a:ext>
              </a:extLst>
            </p:cNvPr>
            <p:cNvSpPr/>
            <p:nvPr/>
          </p:nvSpPr>
          <p:spPr>
            <a:xfrm>
              <a:off x="0" y="0"/>
              <a:ext cx="168508" cy="2433383"/>
            </a:xfrm>
            <a:custGeom>
              <a:avLst/>
              <a:gdLst/>
              <a:ahLst/>
              <a:cxnLst/>
              <a:rect l="l" t="t" r="r" b="b"/>
              <a:pathLst>
                <a:path w="168508" h="2433383">
                  <a:moveTo>
                    <a:pt x="0" y="0"/>
                  </a:moveTo>
                  <a:lnTo>
                    <a:pt x="168508" y="0"/>
                  </a:lnTo>
                  <a:lnTo>
                    <a:pt x="168508" y="2433383"/>
                  </a:lnTo>
                  <a:lnTo>
                    <a:pt x="0" y="2433383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06ABF86-1220-DA53-1731-A99FA665837E}"/>
                </a:ext>
              </a:extLst>
            </p:cNvPr>
            <p:cNvSpPr txBox="1"/>
            <p:nvPr/>
          </p:nvSpPr>
          <p:spPr>
            <a:xfrm>
              <a:off x="0" y="-38100"/>
              <a:ext cx="168508" cy="2471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C5A046E-5C79-0955-0E56-D5B8CD4F44F0}"/>
              </a:ext>
            </a:extLst>
          </p:cNvPr>
          <p:cNvGrpSpPr/>
          <p:nvPr/>
        </p:nvGrpSpPr>
        <p:grpSpPr>
          <a:xfrm>
            <a:off x="0" y="19050"/>
            <a:ext cx="639805" cy="9239250"/>
            <a:chOff x="0" y="0"/>
            <a:chExt cx="168508" cy="243338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D93114E-2C2A-0701-A42F-9A971551F23F}"/>
                </a:ext>
              </a:extLst>
            </p:cNvPr>
            <p:cNvSpPr/>
            <p:nvPr/>
          </p:nvSpPr>
          <p:spPr>
            <a:xfrm>
              <a:off x="0" y="0"/>
              <a:ext cx="168508" cy="2433383"/>
            </a:xfrm>
            <a:custGeom>
              <a:avLst/>
              <a:gdLst/>
              <a:ahLst/>
              <a:cxnLst/>
              <a:rect l="l" t="t" r="r" b="b"/>
              <a:pathLst>
                <a:path w="168508" h="2433383">
                  <a:moveTo>
                    <a:pt x="0" y="0"/>
                  </a:moveTo>
                  <a:lnTo>
                    <a:pt x="168508" y="0"/>
                  </a:lnTo>
                  <a:lnTo>
                    <a:pt x="168508" y="2433383"/>
                  </a:lnTo>
                  <a:lnTo>
                    <a:pt x="0" y="2433383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D9BED51-C5E0-E9EB-F6E1-E65DE7E22F87}"/>
                </a:ext>
              </a:extLst>
            </p:cNvPr>
            <p:cNvSpPr txBox="1"/>
            <p:nvPr/>
          </p:nvSpPr>
          <p:spPr>
            <a:xfrm>
              <a:off x="0" y="-38100"/>
              <a:ext cx="168508" cy="2471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FAACC12-8C65-9168-565B-E32B4C2401B1}"/>
              </a:ext>
            </a:extLst>
          </p:cNvPr>
          <p:cNvGrpSpPr/>
          <p:nvPr/>
        </p:nvGrpSpPr>
        <p:grpSpPr>
          <a:xfrm>
            <a:off x="-1068031" y="3890179"/>
            <a:ext cx="4039831" cy="4039831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3AF7D6D-E03F-9AB8-01A7-A9D273A144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r="-66405" b="-10867"/>
              </a:stretch>
            </a:blipFill>
            <a:ln w="142875" cap="sq">
              <a:solidFill>
                <a:srgbClr val="123586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35A9DCB-7FD4-42B8-EB85-575DE9CEDE4E}"/>
              </a:ext>
            </a:extLst>
          </p:cNvPr>
          <p:cNvGrpSpPr/>
          <p:nvPr/>
        </p:nvGrpSpPr>
        <p:grpSpPr>
          <a:xfrm>
            <a:off x="15324793" y="3868121"/>
            <a:ext cx="4039831" cy="4039831"/>
            <a:chOff x="0" y="0"/>
            <a:chExt cx="812800" cy="812800"/>
          </a:xfrm>
        </p:grpSpPr>
        <p:sp>
          <p:nvSpPr>
            <p:cNvPr id="16" name="Freeform 16" descr="Colleagues huddle">
              <a:extLst>
                <a:ext uri="{FF2B5EF4-FFF2-40B4-BE49-F238E27FC236}">
                  <a16:creationId xmlns:a16="http://schemas.microsoft.com/office/drawing/2014/main" id="{5DDFF936-766E-EB30-95D6-4048C643D7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42875" cap="sq">
              <a:solidFill>
                <a:srgbClr val="517DED"/>
              </a:solidFill>
              <a:prstDash val="solid"/>
              <a:miter/>
            </a:ln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F72FED3D-BCF0-416A-8896-9C80974E3C8A}"/>
              </a:ext>
            </a:extLst>
          </p:cNvPr>
          <p:cNvSpPr txBox="1"/>
          <p:nvPr/>
        </p:nvSpPr>
        <p:spPr>
          <a:xfrm>
            <a:off x="5611143" y="4725213"/>
            <a:ext cx="7204293" cy="865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5"/>
              </a:lnSpc>
            </a:pPr>
            <a:r>
              <a:rPr lang="en-US" sz="5400" b="1" dirty="0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Methodology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9DBF46B-6B05-DF13-FFB5-F334232684C8}"/>
              </a:ext>
            </a:extLst>
          </p:cNvPr>
          <p:cNvSpPr/>
          <p:nvPr/>
        </p:nvSpPr>
        <p:spPr>
          <a:xfrm flipH="1">
            <a:off x="14963163" y="481818"/>
            <a:ext cx="10256646" cy="10115617"/>
          </a:xfrm>
          <a:custGeom>
            <a:avLst/>
            <a:gdLst/>
            <a:ahLst/>
            <a:cxnLst/>
            <a:rect l="l" t="t" r="r" b="b"/>
            <a:pathLst>
              <a:path w="10256646" h="10115617">
                <a:moveTo>
                  <a:pt x="10256646" y="0"/>
                </a:moveTo>
                <a:lnTo>
                  <a:pt x="0" y="0"/>
                </a:lnTo>
                <a:lnTo>
                  <a:pt x="0" y="10115617"/>
                </a:lnTo>
                <a:lnTo>
                  <a:pt x="10256646" y="10115617"/>
                </a:lnTo>
                <a:lnTo>
                  <a:pt x="102566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6BA3946-F123-4834-A6CE-3D53343798F4}"/>
              </a:ext>
            </a:extLst>
          </p:cNvPr>
          <p:cNvSpPr/>
          <p:nvPr/>
        </p:nvSpPr>
        <p:spPr>
          <a:xfrm>
            <a:off x="-6931809" y="481818"/>
            <a:ext cx="10256646" cy="10115617"/>
          </a:xfrm>
          <a:custGeom>
            <a:avLst/>
            <a:gdLst/>
            <a:ahLst/>
            <a:cxnLst/>
            <a:rect l="l" t="t" r="r" b="b"/>
            <a:pathLst>
              <a:path w="10256646" h="10115617">
                <a:moveTo>
                  <a:pt x="0" y="0"/>
                </a:moveTo>
                <a:lnTo>
                  <a:pt x="10256646" y="0"/>
                </a:lnTo>
                <a:lnTo>
                  <a:pt x="10256646" y="10115617"/>
                </a:lnTo>
                <a:lnTo>
                  <a:pt x="0" y="10115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366B22-E605-5AAC-2930-929FCE6119E2}"/>
              </a:ext>
            </a:extLst>
          </p:cNvPr>
          <p:cNvGrpSpPr/>
          <p:nvPr/>
        </p:nvGrpSpPr>
        <p:grpSpPr>
          <a:xfrm>
            <a:off x="4572001" y="603583"/>
            <a:ext cx="9188246" cy="9264317"/>
            <a:chOff x="352424" y="376236"/>
            <a:chExt cx="6109594" cy="61095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0EFEEA-56E0-8B59-FB0C-14731FFCA532}"/>
                </a:ext>
              </a:extLst>
            </p:cNvPr>
            <p:cNvSpPr/>
            <p:nvPr/>
          </p:nvSpPr>
          <p:spPr>
            <a:xfrm>
              <a:off x="352424" y="1310022"/>
              <a:ext cx="1734328" cy="2066420"/>
            </a:xfrm>
            <a:custGeom>
              <a:avLst/>
              <a:gdLst>
                <a:gd name="connsiteX0" fmla="*/ 856287 w 1734328"/>
                <a:gd name="connsiteY0" fmla="*/ -42 h 2066420"/>
                <a:gd name="connsiteX1" fmla="*/ -42 w 1734328"/>
                <a:gd name="connsiteY1" fmla="*/ 2066378 h 2066420"/>
                <a:gd name="connsiteX2" fmla="*/ 1242372 w 1734328"/>
                <a:gd name="connsiteY2" fmla="*/ 2066378 h 2066420"/>
                <a:gd name="connsiteX3" fmla="*/ 1734286 w 1734328"/>
                <a:gd name="connsiteY3" fmla="*/ 878435 h 2066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328" h="2066420">
                  <a:moveTo>
                    <a:pt x="856287" y="-42"/>
                  </a:moveTo>
                  <a:cubicBezTo>
                    <a:pt x="319012" y="555177"/>
                    <a:pt x="12893" y="1293874"/>
                    <a:pt x="-42" y="2066378"/>
                  </a:cubicBezTo>
                  <a:lnTo>
                    <a:pt x="1242372" y="2066378"/>
                  </a:lnTo>
                  <a:cubicBezTo>
                    <a:pt x="1255218" y="1623488"/>
                    <a:pt x="1430279" y="1200747"/>
                    <a:pt x="1734286" y="878435"/>
                  </a:cubicBezTo>
                  <a:close/>
                </a:path>
              </a:pathLst>
            </a:custGeom>
            <a:solidFill>
              <a:schemeClr val="accent6"/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AE0D17F-2C1B-C72D-9D7D-D349723354CB}"/>
                </a:ext>
              </a:extLst>
            </p:cNvPr>
            <p:cNvSpPr/>
            <p:nvPr/>
          </p:nvSpPr>
          <p:spPr>
            <a:xfrm>
              <a:off x="3462889" y="376355"/>
              <a:ext cx="2065822" cy="1734687"/>
            </a:xfrm>
            <a:custGeom>
              <a:avLst/>
              <a:gdLst>
                <a:gd name="connsiteX0" fmla="*/ 2065780 w 2065822"/>
                <a:gd name="connsiteY0" fmla="*/ 856168 h 1734687"/>
                <a:gd name="connsiteX1" fmla="*/ -42 w 2065822"/>
                <a:gd name="connsiteY1" fmla="*/ -42 h 1734687"/>
                <a:gd name="connsiteX2" fmla="*/ -42 w 2065822"/>
                <a:gd name="connsiteY2" fmla="*/ 1242372 h 1734687"/>
                <a:gd name="connsiteX3" fmla="*/ 1187303 w 2065822"/>
                <a:gd name="connsiteY3" fmla="*/ 1734645 h 173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5822" h="1734687">
                  <a:moveTo>
                    <a:pt x="2065780" y="856168"/>
                  </a:moveTo>
                  <a:cubicBezTo>
                    <a:pt x="1510716" y="319045"/>
                    <a:pt x="772246" y="12975"/>
                    <a:pt x="-42" y="-42"/>
                  </a:cubicBezTo>
                  <a:lnTo>
                    <a:pt x="-42" y="1242372"/>
                  </a:lnTo>
                  <a:cubicBezTo>
                    <a:pt x="442716" y="1255290"/>
                    <a:pt x="865290" y="1430482"/>
                    <a:pt x="1187303" y="1734645"/>
                  </a:cubicBezTo>
                  <a:close/>
                </a:path>
              </a:pathLst>
            </a:custGeom>
            <a:solidFill>
              <a:schemeClr val="tx2"/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C7C04A8-657B-5595-7CA8-73076842CBB7}"/>
                </a:ext>
              </a:extLst>
            </p:cNvPr>
            <p:cNvSpPr/>
            <p:nvPr/>
          </p:nvSpPr>
          <p:spPr>
            <a:xfrm>
              <a:off x="1286210" y="376236"/>
              <a:ext cx="2066420" cy="1734807"/>
            </a:xfrm>
            <a:custGeom>
              <a:avLst/>
              <a:gdLst>
                <a:gd name="connsiteX0" fmla="*/ 2066378 w 2066420"/>
                <a:gd name="connsiteY0" fmla="*/ -42 h 1734807"/>
                <a:gd name="connsiteX1" fmla="*/ -42 w 2066420"/>
                <a:gd name="connsiteY1" fmla="*/ 856287 h 1734807"/>
                <a:gd name="connsiteX2" fmla="*/ 878435 w 2066420"/>
                <a:gd name="connsiteY2" fmla="*/ 1734765 h 1734807"/>
                <a:gd name="connsiteX3" fmla="*/ 2066378 w 2066420"/>
                <a:gd name="connsiteY3" fmla="*/ 1242971 h 173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6420" h="1734807">
                  <a:moveTo>
                    <a:pt x="2066378" y="-42"/>
                  </a:moveTo>
                  <a:cubicBezTo>
                    <a:pt x="1293886" y="12941"/>
                    <a:pt x="555201" y="319053"/>
                    <a:pt x="-42" y="856287"/>
                  </a:cubicBezTo>
                  <a:lnTo>
                    <a:pt x="878435" y="1734765"/>
                  </a:lnTo>
                  <a:cubicBezTo>
                    <a:pt x="1200771" y="1430793"/>
                    <a:pt x="1623513" y="1255780"/>
                    <a:pt x="2066378" y="1242971"/>
                  </a:cubicBezTo>
                  <a:close/>
                </a:path>
              </a:pathLst>
            </a:custGeom>
            <a:solidFill>
              <a:schemeClr val="accent5"/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69506C1-A556-2956-6A51-ABADACF29B19}"/>
                </a:ext>
              </a:extLst>
            </p:cNvPr>
            <p:cNvSpPr/>
            <p:nvPr/>
          </p:nvSpPr>
          <p:spPr>
            <a:xfrm>
              <a:off x="4728409" y="1310620"/>
              <a:ext cx="1733609" cy="2065822"/>
            </a:xfrm>
            <a:custGeom>
              <a:avLst/>
              <a:gdLst>
                <a:gd name="connsiteX0" fmla="*/ 1733568 w 1733609"/>
                <a:gd name="connsiteY0" fmla="*/ 2065780 h 2065822"/>
                <a:gd name="connsiteX1" fmla="*/ 878315 w 1733609"/>
                <a:gd name="connsiteY1" fmla="*/ -42 h 2065822"/>
                <a:gd name="connsiteX2" fmla="*/ -42 w 1733609"/>
                <a:gd name="connsiteY2" fmla="*/ 878435 h 2065822"/>
                <a:gd name="connsiteX3" fmla="*/ 490794 w 1733609"/>
                <a:gd name="connsiteY3" fmla="*/ 2065780 h 206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609" h="2065822">
                  <a:moveTo>
                    <a:pt x="1733568" y="2065780"/>
                  </a:moveTo>
                  <a:cubicBezTo>
                    <a:pt x="1720734" y="1293635"/>
                    <a:pt x="1415027" y="555213"/>
                    <a:pt x="878315" y="-42"/>
                  </a:cubicBezTo>
                  <a:lnTo>
                    <a:pt x="-42" y="878435"/>
                  </a:lnTo>
                  <a:cubicBezTo>
                    <a:pt x="303510" y="1200723"/>
                    <a:pt x="478176" y="1623225"/>
                    <a:pt x="490794" y="206578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42456E2-DFB1-0CA4-946E-9D72B67043C6}"/>
                </a:ext>
              </a:extLst>
            </p:cNvPr>
            <p:cNvSpPr/>
            <p:nvPr/>
          </p:nvSpPr>
          <p:spPr>
            <a:xfrm>
              <a:off x="4728409" y="3486701"/>
              <a:ext cx="1733490" cy="2065343"/>
            </a:xfrm>
            <a:custGeom>
              <a:avLst/>
              <a:gdLst>
                <a:gd name="connsiteX0" fmla="*/ 877836 w 1733490"/>
                <a:gd name="connsiteY0" fmla="*/ 2065301 h 2065343"/>
                <a:gd name="connsiteX1" fmla="*/ 1733448 w 1733490"/>
                <a:gd name="connsiteY1" fmla="*/ -42 h 2065343"/>
                <a:gd name="connsiteX2" fmla="*/ 490794 w 1733490"/>
                <a:gd name="connsiteY2" fmla="*/ -42 h 2065343"/>
                <a:gd name="connsiteX3" fmla="*/ -42 w 1733490"/>
                <a:gd name="connsiteY3" fmla="*/ 1186824 h 206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490" h="2065343">
                  <a:moveTo>
                    <a:pt x="877836" y="2065301"/>
                  </a:moveTo>
                  <a:cubicBezTo>
                    <a:pt x="1414643" y="1510273"/>
                    <a:pt x="1720495" y="772007"/>
                    <a:pt x="1733448" y="-42"/>
                  </a:cubicBezTo>
                  <a:lnTo>
                    <a:pt x="490794" y="-42"/>
                  </a:lnTo>
                  <a:cubicBezTo>
                    <a:pt x="478068" y="442345"/>
                    <a:pt x="303414" y="864667"/>
                    <a:pt x="-42" y="1186824"/>
                  </a:cubicBezTo>
                  <a:close/>
                </a:path>
              </a:pathLst>
            </a:custGeom>
            <a:solidFill>
              <a:schemeClr val="accent1"/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3E37D2-EEA6-B256-6D34-2E9DDC8A12F4}"/>
                </a:ext>
              </a:extLst>
            </p:cNvPr>
            <p:cNvSpPr/>
            <p:nvPr/>
          </p:nvSpPr>
          <p:spPr>
            <a:xfrm>
              <a:off x="3462889" y="4752221"/>
              <a:ext cx="2065343" cy="1733490"/>
            </a:xfrm>
            <a:custGeom>
              <a:avLst/>
              <a:gdLst>
                <a:gd name="connsiteX0" fmla="*/ -42 w 2065343"/>
                <a:gd name="connsiteY0" fmla="*/ 490794 h 1733490"/>
                <a:gd name="connsiteX1" fmla="*/ -42 w 2065343"/>
                <a:gd name="connsiteY1" fmla="*/ 1733448 h 1733490"/>
                <a:gd name="connsiteX2" fmla="*/ 2065301 w 2065343"/>
                <a:gd name="connsiteY2" fmla="*/ 877836 h 1733490"/>
                <a:gd name="connsiteX3" fmla="*/ 1186824 w 2065343"/>
                <a:gd name="connsiteY3" fmla="*/ -42 h 1733490"/>
                <a:gd name="connsiteX4" fmla="*/ -42 w 2065343"/>
                <a:gd name="connsiteY4" fmla="*/ 490794 h 173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343" h="1733490">
                  <a:moveTo>
                    <a:pt x="-42" y="490794"/>
                  </a:moveTo>
                  <a:lnTo>
                    <a:pt x="-42" y="1733448"/>
                  </a:lnTo>
                  <a:cubicBezTo>
                    <a:pt x="771995" y="1720447"/>
                    <a:pt x="1510249" y="1414608"/>
                    <a:pt x="2065301" y="877836"/>
                  </a:cubicBezTo>
                  <a:lnTo>
                    <a:pt x="1186824" y="-42"/>
                  </a:lnTo>
                  <a:cubicBezTo>
                    <a:pt x="864667" y="303414"/>
                    <a:pt x="442345" y="478068"/>
                    <a:pt x="-42" y="490794"/>
                  </a:cubicBezTo>
                  <a:close/>
                </a:path>
              </a:pathLst>
            </a:custGeom>
            <a:solidFill>
              <a:schemeClr val="accent2"/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ED7F78-1987-5C24-2165-1212CAB002C5}"/>
                </a:ext>
              </a:extLst>
            </p:cNvPr>
            <p:cNvSpPr/>
            <p:nvPr/>
          </p:nvSpPr>
          <p:spPr>
            <a:xfrm>
              <a:off x="352543" y="3486701"/>
              <a:ext cx="1734687" cy="2065822"/>
            </a:xfrm>
            <a:custGeom>
              <a:avLst/>
              <a:gdLst>
                <a:gd name="connsiteX0" fmla="*/ -42 w 1734687"/>
                <a:gd name="connsiteY0" fmla="*/ -42 h 2065822"/>
                <a:gd name="connsiteX1" fmla="*/ 856168 w 1734687"/>
                <a:gd name="connsiteY1" fmla="*/ 2065780 h 2065822"/>
                <a:gd name="connsiteX2" fmla="*/ 1734645 w 1734687"/>
                <a:gd name="connsiteY2" fmla="*/ 1187422 h 2065822"/>
                <a:gd name="connsiteX3" fmla="*/ 1242372 w 1734687"/>
                <a:gd name="connsiteY3" fmla="*/ -42 h 206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687" h="2065822">
                  <a:moveTo>
                    <a:pt x="-42" y="-42"/>
                  </a:moveTo>
                  <a:cubicBezTo>
                    <a:pt x="12975" y="772246"/>
                    <a:pt x="319045" y="1510716"/>
                    <a:pt x="856168" y="2065780"/>
                  </a:cubicBezTo>
                  <a:lnTo>
                    <a:pt x="1734645" y="1187422"/>
                  </a:lnTo>
                  <a:cubicBezTo>
                    <a:pt x="1430494" y="865362"/>
                    <a:pt x="1255301" y="442752"/>
                    <a:pt x="1242372" y="-42"/>
                  </a:cubicBezTo>
                  <a:close/>
                </a:path>
              </a:pathLst>
            </a:custGeom>
            <a:solidFill>
              <a:schemeClr val="accent4"/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4C1678-B9CE-AC21-8AE1-75050B7EC4B4}"/>
                </a:ext>
              </a:extLst>
            </p:cNvPr>
            <p:cNvSpPr/>
            <p:nvPr/>
          </p:nvSpPr>
          <p:spPr>
            <a:xfrm>
              <a:off x="1286808" y="4752221"/>
              <a:ext cx="2065822" cy="1733609"/>
            </a:xfrm>
            <a:custGeom>
              <a:avLst/>
              <a:gdLst>
                <a:gd name="connsiteX0" fmla="*/ -42 w 2065822"/>
                <a:gd name="connsiteY0" fmla="*/ 878315 h 1733609"/>
                <a:gd name="connsiteX1" fmla="*/ 2065780 w 2065822"/>
                <a:gd name="connsiteY1" fmla="*/ 1733568 h 1733609"/>
                <a:gd name="connsiteX2" fmla="*/ 2065780 w 2065822"/>
                <a:gd name="connsiteY2" fmla="*/ 490794 h 1733609"/>
                <a:gd name="connsiteX3" fmla="*/ 878435 w 2065822"/>
                <a:gd name="connsiteY3" fmla="*/ -42 h 173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5822" h="1733609">
                  <a:moveTo>
                    <a:pt x="-42" y="878315"/>
                  </a:moveTo>
                  <a:cubicBezTo>
                    <a:pt x="555213" y="1415027"/>
                    <a:pt x="1293635" y="1720734"/>
                    <a:pt x="2065780" y="1733568"/>
                  </a:cubicBezTo>
                  <a:lnTo>
                    <a:pt x="2065780" y="490794"/>
                  </a:lnTo>
                  <a:cubicBezTo>
                    <a:pt x="1623225" y="478176"/>
                    <a:pt x="1200723" y="303510"/>
                    <a:pt x="878435" y="-42"/>
                  </a:cubicBezTo>
                  <a:close/>
                </a:path>
              </a:pathLst>
            </a:custGeom>
            <a:solidFill>
              <a:schemeClr val="accent3"/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D86ABF2-2BDC-10BA-7873-C689C213B871}"/>
                </a:ext>
              </a:extLst>
            </p:cNvPr>
            <p:cNvSpPr/>
            <p:nvPr/>
          </p:nvSpPr>
          <p:spPr>
            <a:xfrm>
              <a:off x="1594838" y="2188738"/>
              <a:ext cx="672924" cy="1187943"/>
            </a:xfrm>
            <a:custGeom>
              <a:avLst/>
              <a:gdLst>
                <a:gd name="connsiteX0" fmla="*/ 672882 w 672924"/>
                <a:gd name="connsiteY0" fmla="*/ 181088 h 1187943"/>
                <a:gd name="connsiteX1" fmla="*/ 491871 w 672924"/>
                <a:gd name="connsiteY1" fmla="*/ -42 h 1187943"/>
                <a:gd name="connsiteX2" fmla="*/ -42 w 672924"/>
                <a:gd name="connsiteY2" fmla="*/ 1187901 h 1187943"/>
                <a:gd name="connsiteX3" fmla="*/ 256150 w 672924"/>
                <a:gd name="connsiteY3" fmla="*/ 1187901 h 1187943"/>
                <a:gd name="connsiteX4" fmla="*/ 672882 w 672924"/>
                <a:gd name="connsiteY4" fmla="*/ 181088 h 11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924" h="1187943">
                  <a:moveTo>
                    <a:pt x="672882" y="181088"/>
                  </a:moveTo>
                  <a:lnTo>
                    <a:pt x="491871" y="-42"/>
                  </a:lnTo>
                  <a:cubicBezTo>
                    <a:pt x="187864" y="322269"/>
                    <a:pt x="12803" y="745011"/>
                    <a:pt x="-42" y="1187901"/>
                  </a:cubicBezTo>
                  <a:lnTo>
                    <a:pt x="256150" y="1187901"/>
                  </a:lnTo>
                  <a:cubicBezTo>
                    <a:pt x="268708" y="812938"/>
                    <a:pt x="416773" y="455238"/>
                    <a:pt x="672882" y="1810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102A99-A8C7-AB14-6315-24F0D9F1F476}"/>
                </a:ext>
              </a:extLst>
            </p:cNvPr>
            <p:cNvSpPr/>
            <p:nvPr/>
          </p:nvSpPr>
          <p:spPr>
            <a:xfrm>
              <a:off x="3462889" y="1618770"/>
              <a:ext cx="1187344" cy="673403"/>
            </a:xfrm>
            <a:custGeom>
              <a:avLst/>
              <a:gdLst>
                <a:gd name="connsiteX0" fmla="*/ 1006292 w 1187344"/>
                <a:gd name="connsiteY0" fmla="*/ 673361 h 673403"/>
                <a:gd name="connsiteX1" fmla="*/ 1187303 w 1187344"/>
                <a:gd name="connsiteY1" fmla="*/ 492231 h 673403"/>
                <a:gd name="connsiteX2" fmla="*/ -42 w 1187344"/>
                <a:gd name="connsiteY2" fmla="*/ -42 h 673403"/>
                <a:gd name="connsiteX3" fmla="*/ -42 w 1187344"/>
                <a:gd name="connsiteY3" fmla="*/ 256030 h 673403"/>
                <a:gd name="connsiteX4" fmla="*/ 1006292 w 1187344"/>
                <a:gd name="connsiteY4" fmla="*/ 673361 h 67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344" h="673403">
                  <a:moveTo>
                    <a:pt x="1006292" y="673361"/>
                  </a:moveTo>
                  <a:lnTo>
                    <a:pt x="1187303" y="492231"/>
                  </a:lnTo>
                  <a:cubicBezTo>
                    <a:pt x="865290" y="188068"/>
                    <a:pt x="442716" y="12875"/>
                    <a:pt x="-42" y="-42"/>
                  </a:cubicBezTo>
                  <a:lnTo>
                    <a:pt x="-42" y="256030"/>
                  </a:lnTo>
                  <a:cubicBezTo>
                    <a:pt x="374813" y="268936"/>
                    <a:pt x="732309" y="417192"/>
                    <a:pt x="1006292" y="673361"/>
                  </a:cubicBezTo>
                  <a:close/>
                </a:path>
              </a:pathLst>
            </a:custGeom>
            <a:solidFill>
              <a:schemeClr val="tx2"/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3CB3ABD-9A8A-09FA-EC34-B1234789AAFD}"/>
                </a:ext>
              </a:extLst>
            </p:cNvPr>
            <p:cNvSpPr/>
            <p:nvPr/>
          </p:nvSpPr>
          <p:spPr>
            <a:xfrm>
              <a:off x="2164687" y="1618650"/>
              <a:ext cx="1187943" cy="672924"/>
            </a:xfrm>
            <a:custGeom>
              <a:avLst/>
              <a:gdLst>
                <a:gd name="connsiteX0" fmla="*/ 1187901 w 1187943"/>
                <a:gd name="connsiteY0" fmla="*/ 256150 h 672924"/>
                <a:gd name="connsiteX1" fmla="*/ 1187901 w 1187943"/>
                <a:gd name="connsiteY1" fmla="*/ -42 h 672924"/>
                <a:gd name="connsiteX2" fmla="*/ -42 w 1187943"/>
                <a:gd name="connsiteY2" fmla="*/ 491752 h 672924"/>
                <a:gd name="connsiteX3" fmla="*/ 181327 w 1187943"/>
                <a:gd name="connsiteY3" fmla="*/ 672882 h 672924"/>
                <a:gd name="connsiteX4" fmla="*/ 1187901 w 1187943"/>
                <a:gd name="connsiteY4" fmla="*/ 256150 h 67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943" h="672924">
                  <a:moveTo>
                    <a:pt x="1187901" y="256150"/>
                  </a:moveTo>
                  <a:lnTo>
                    <a:pt x="1187901" y="-42"/>
                  </a:lnTo>
                  <a:cubicBezTo>
                    <a:pt x="745035" y="12767"/>
                    <a:pt x="322293" y="187780"/>
                    <a:pt x="-42" y="491752"/>
                  </a:cubicBezTo>
                  <a:lnTo>
                    <a:pt x="181327" y="672882"/>
                  </a:lnTo>
                  <a:cubicBezTo>
                    <a:pt x="455418" y="416821"/>
                    <a:pt x="813022" y="268768"/>
                    <a:pt x="1187901" y="2561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6EB476A-4B50-7BCE-2A9B-753AED38FBE7}"/>
                </a:ext>
              </a:extLst>
            </p:cNvPr>
            <p:cNvSpPr/>
            <p:nvPr/>
          </p:nvSpPr>
          <p:spPr>
            <a:xfrm>
              <a:off x="4547158" y="2189097"/>
              <a:ext cx="672086" cy="1187344"/>
            </a:xfrm>
            <a:custGeom>
              <a:avLst/>
              <a:gdLst>
                <a:gd name="connsiteX0" fmla="*/ 416211 w 672086"/>
                <a:gd name="connsiteY0" fmla="*/ 1187303 h 1187344"/>
                <a:gd name="connsiteX1" fmla="*/ 672044 w 672086"/>
                <a:gd name="connsiteY1" fmla="*/ 1187303 h 1187344"/>
                <a:gd name="connsiteX2" fmla="*/ 181208 w 672086"/>
                <a:gd name="connsiteY2" fmla="*/ -42 h 1187344"/>
                <a:gd name="connsiteX3" fmla="*/ -42 w 672086"/>
                <a:gd name="connsiteY3" fmla="*/ 180729 h 1187344"/>
                <a:gd name="connsiteX4" fmla="*/ 416211 w 672086"/>
                <a:gd name="connsiteY4" fmla="*/ 1187303 h 118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086" h="1187344">
                  <a:moveTo>
                    <a:pt x="416211" y="1187303"/>
                  </a:moveTo>
                  <a:lnTo>
                    <a:pt x="672044" y="1187303"/>
                  </a:lnTo>
                  <a:cubicBezTo>
                    <a:pt x="659426" y="744748"/>
                    <a:pt x="484760" y="322246"/>
                    <a:pt x="181208" y="-42"/>
                  </a:cubicBezTo>
                  <a:lnTo>
                    <a:pt x="-42" y="180729"/>
                  </a:lnTo>
                  <a:cubicBezTo>
                    <a:pt x="255887" y="454867"/>
                    <a:pt x="403772" y="812471"/>
                    <a:pt x="416211" y="118730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1972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452283-DF5C-1CD8-AB88-F5BFD1D9BFFB}"/>
                </a:ext>
              </a:extLst>
            </p:cNvPr>
            <p:cNvSpPr/>
            <p:nvPr/>
          </p:nvSpPr>
          <p:spPr>
            <a:xfrm>
              <a:off x="4546680" y="3486701"/>
              <a:ext cx="672565" cy="1186865"/>
            </a:xfrm>
            <a:custGeom>
              <a:avLst/>
              <a:gdLst>
                <a:gd name="connsiteX0" fmla="*/ -42 w 672565"/>
                <a:gd name="connsiteY0" fmla="*/ 1005693 h 1186865"/>
                <a:gd name="connsiteX1" fmla="*/ 181687 w 672565"/>
                <a:gd name="connsiteY1" fmla="*/ 1186824 h 1186865"/>
                <a:gd name="connsiteX2" fmla="*/ 672523 w 672565"/>
                <a:gd name="connsiteY2" fmla="*/ -42 h 1186865"/>
                <a:gd name="connsiteX3" fmla="*/ 416690 w 672565"/>
                <a:gd name="connsiteY3" fmla="*/ -42 h 1186865"/>
                <a:gd name="connsiteX4" fmla="*/ -42 w 672565"/>
                <a:gd name="connsiteY4" fmla="*/ 1005693 h 118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65" h="1186865">
                  <a:moveTo>
                    <a:pt x="-42" y="1005693"/>
                  </a:moveTo>
                  <a:lnTo>
                    <a:pt x="181687" y="1186824"/>
                  </a:lnTo>
                  <a:cubicBezTo>
                    <a:pt x="485143" y="864667"/>
                    <a:pt x="659797" y="442345"/>
                    <a:pt x="672523" y="-42"/>
                  </a:cubicBezTo>
                  <a:lnTo>
                    <a:pt x="416690" y="-42"/>
                  </a:lnTo>
                  <a:cubicBezTo>
                    <a:pt x="403820" y="374538"/>
                    <a:pt x="255779" y="731783"/>
                    <a:pt x="-42" y="10056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C6ED284-0A79-143E-1CD5-789820006BCB}"/>
                </a:ext>
              </a:extLst>
            </p:cNvPr>
            <p:cNvSpPr/>
            <p:nvPr/>
          </p:nvSpPr>
          <p:spPr>
            <a:xfrm>
              <a:off x="3463009" y="4570492"/>
              <a:ext cx="1186746" cy="672565"/>
            </a:xfrm>
            <a:custGeom>
              <a:avLst/>
              <a:gdLst>
                <a:gd name="connsiteX0" fmla="*/ 1005573 w 1186746"/>
                <a:gd name="connsiteY0" fmla="*/ -42 h 672565"/>
                <a:gd name="connsiteX1" fmla="*/ -42 w 1186746"/>
                <a:gd name="connsiteY1" fmla="*/ 416690 h 672565"/>
                <a:gd name="connsiteX2" fmla="*/ -42 w 1186746"/>
                <a:gd name="connsiteY2" fmla="*/ 672523 h 672565"/>
                <a:gd name="connsiteX3" fmla="*/ 1186704 w 1186746"/>
                <a:gd name="connsiteY3" fmla="*/ 181687 h 67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746" h="672565">
                  <a:moveTo>
                    <a:pt x="1005573" y="-42"/>
                  </a:moveTo>
                  <a:cubicBezTo>
                    <a:pt x="731699" y="255755"/>
                    <a:pt x="374490" y="403784"/>
                    <a:pt x="-42" y="416690"/>
                  </a:cubicBezTo>
                  <a:lnTo>
                    <a:pt x="-42" y="672523"/>
                  </a:lnTo>
                  <a:cubicBezTo>
                    <a:pt x="442297" y="659761"/>
                    <a:pt x="864584" y="485107"/>
                    <a:pt x="1186704" y="18168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65EE8AF-C9DF-C48D-C3BB-6A4B74423EB1}"/>
                </a:ext>
              </a:extLst>
            </p:cNvPr>
            <p:cNvSpPr/>
            <p:nvPr/>
          </p:nvSpPr>
          <p:spPr>
            <a:xfrm>
              <a:off x="1594958" y="3486701"/>
              <a:ext cx="673403" cy="1187464"/>
            </a:xfrm>
            <a:custGeom>
              <a:avLst/>
              <a:gdLst>
                <a:gd name="connsiteX0" fmla="*/ 256030 w 673403"/>
                <a:gd name="connsiteY0" fmla="*/ -42 h 1187464"/>
                <a:gd name="connsiteX1" fmla="*/ -42 w 673403"/>
                <a:gd name="connsiteY1" fmla="*/ -42 h 1187464"/>
                <a:gd name="connsiteX2" fmla="*/ 492231 w 673403"/>
                <a:gd name="connsiteY2" fmla="*/ 1187422 h 1187464"/>
                <a:gd name="connsiteX3" fmla="*/ 673361 w 673403"/>
                <a:gd name="connsiteY3" fmla="*/ 1006292 h 1187464"/>
                <a:gd name="connsiteX4" fmla="*/ 256030 w 673403"/>
                <a:gd name="connsiteY4" fmla="*/ -42 h 118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03" h="1187464">
                  <a:moveTo>
                    <a:pt x="256030" y="-42"/>
                  </a:moveTo>
                  <a:lnTo>
                    <a:pt x="-42" y="-42"/>
                  </a:lnTo>
                  <a:cubicBezTo>
                    <a:pt x="12887" y="442752"/>
                    <a:pt x="188080" y="865362"/>
                    <a:pt x="492231" y="1187422"/>
                  </a:cubicBezTo>
                  <a:lnTo>
                    <a:pt x="673361" y="1006292"/>
                  </a:lnTo>
                  <a:cubicBezTo>
                    <a:pt x="417192" y="732309"/>
                    <a:pt x="268936" y="374813"/>
                    <a:pt x="256030" y="-4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7FC11F2-3D12-1B32-9BAF-C3741C71CE4A}"/>
                </a:ext>
              </a:extLst>
            </p:cNvPr>
            <p:cNvSpPr/>
            <p:nvPr/>
          </p:nvSpPr>
          <p:spPr>
            <a:xfrm>
              <a:off x="2165285" y="4570970"/>
              <a:ext cx="1187344" cy="672086"/>
            </a:xfrm>
            <a:custGeom>
              <a:avLst/>
              <a:gdLst>
                <a:gd name="connsiteX0" fmla="*/ 180729 w 1187344"/>
                <a:gd name="connsiteY0" fmla="*/ -42 h 672086"/>
                <a:gd name="connsiteX1" fmla="*/ -42 w 1187344"/>
                <a:gd name="connsiteY1" fmla="*/ 181208 h 672086"/>
                <a:gd name="connsiteX2" fmla="*/ 1187303 w 1187344"/>
                <a:gd name="connsiteY2" fmla="*/ 672044 h 672086"/>
                <a:gd name="connsiteX3" fmla="*/ 1187303 w 1187344"/>
                <a:gd name="connsiteY3" fmla="*/ 415852 h 672086"/>
                <a:gd name="connsiteX4" fmla="*/ 180729 w 1187344"/>
                <a:gd name="connsiteY4" fmla="*/ -42 h 67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344" h="672086">
                  <a:moveTo>
                    <a:pt x="180729" y="-42"/>
                  </a:moveTo>
                  <a:lnTo>
                    <a:pt x="-42" y="181208"/>
                  </a:lnTo>
                  <a:cubicBezTo>
                    <a:pt x="322246" y="484760"/>
                    <a:pt x="744748" y="659426"/>
                    <a:pt x="1187303" y="672044"/>
                  </a:cubicBezTo>
                  <a:lnTo>
                    <a:pt x="1187303" y="415852"/>
                  </a:lnTo>
                  <a:cubicBezTo>
                    <a:pt x="812531" y="403461"/>
                    <a:pt x="454951" y="255707"/>
                    <a:pt x="180729" y="-4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19A921D-CF4C-DA9A-0DB7-8C0FC1800712}"/>
                </a:ext>
              </a:extLst>
            </p:cNvPr>
            <p:cNvSpPr/>
            <p:nvPr/>
          </p:nvSpPr>
          <p:spPr>
            <a:xfrm>
              <a:off x="2628108" y="4710200"/>
              <a:ext cx="313057" cy="334247"/>
            </a:xfrm>
            <a:custGeom>
              <a:avLst/>
              <a:gdLst>
                <a:gd name="connsiteX0" fmla="*/ 0 w 313057"/>
                <a:gd name="connsiteY0" fmla="*/ 207947 h 334247"/>
                <a:gd name="connsiteX1" fmla="*/ 266009 w 313057"/>
                <a:gd name="connsiteY1" fmla="*/ 0 h 334247"/>
                <a:gd name="connsiteX2" fmla="*/ 313058 w 313057"/>
                <a:gd name="connsiteY2" fmla="*/ 334248 h 334247"/>
                <a:gd name="connsiteX3" fmla="*/ 0 w 313057"/>
                <a:gd name="connsiteY3" fmla="*/ 207947 h 33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057" h="334247">
                  <a:moveTo>
                    <a:pt x="0" y="207947"/>
                  </a:moveTo>
                  <a:lnTo>
                    <a:pt x="266009" y="0"/>
                  </a:lnTo>
                  <a:lnTo>
                    <a:pt x="313058" y="334248"/>
                  </a:lnTo>
                  <a:lnTo>
                    <a:pt x="0" y="20794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F3D2534-2FA3-36DA-FBEA-41E7CCE82E3C}"/>
                </a:ext>
              </a:extLst>
            </p:cNvPr>
            <p:cNvSpPr/>
            <p:nvPr/>
          </p:nvSpPr>
          <p:spPr>
            <a:xfrm>
              <a:off x="3913022" y="4700384"/>
              <a:ext cx="310663" cy="335085"/>
            </a:xfrm>
            <a:custGeom>
              <a:avLst/>
              <a:gdLst>
                <a:gd name="connsiteX0" fmla="*/ 0 w 310663"/>
                <a:gd name="connsiteY0" fmla="*/ 335085 h 335085"/>
                <a:gd name="connsiteX1" fmla="*/ 40943 w 310663"/>
                <a:gd name="connsiteY1" fmla="*/ 0 h 335085"/>
                <a:gd name="connsiteX2" fmla="*/ 310663 w 310663"/>
                <a:gd name="connsiteY2" fmla="*/ 203039 h 335085"/>
                <a:gd name="connsiteX3" fmla="*/ 0 w 310663"/>
                <a:gd name="connsiteY3" fmla="*/ 335085 h 33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63" h="335085">
                  <a:moveTo>
                    <a:pt x="0" y="335085"/>
                  </a:moveTo>
                  <a:lnTo>
                    <a:pt x="40943" y="0"/>
                  </a:lnTo>
                  <a:lnTo>
                    <a:pt x="310663" y="203039"/>
                  </a:lnTo>
                  <a:lnTo>
                    <a:pt x="0" y="33508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941D452-D8D1-E82D-2009-89DD4518C203}"/>
                </a:ext>
              </a:extLst>
            </p:cNvPr>
            <p:cNvSpPr/>
            <p:nvPr/>
          </p:nvSpPr>
          <p:spPr>
            <a:xfrm>
              <a:off x="4696564" y="3896849"/>
              <a:ext cx="334247" cy="313177"/>
            </a:xfrm>
            <a:custGeom>
              <a:avLst/>
              <a:gdLst>
                <a:gd name="connsiteX0" fmla="*/ 207947 w 334247"/>
                <a:gd name="connsiteY0" fmla="*/ 313178 h 313177"/>
                <a:gd name="connsiteX1" fmla="*/ 0 w 334247"/>
                <a:gd name="connsiteY1" fmla="*/ 47168 h 313177"/>
                <a:gd name="connsiteX2" fmla="*/ 334248 w 334247"/>
                <a:gd name="connsiteY2" fmla="*/ 0 h 313177"/>
                <a:gd name="connsiteX3" fmla="*/ 207947 w 334247"/>
                <a:gd name="connsiteY3" fmla="*/ 313178 h 3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247" h="313177">
                  <a:moveTo>
                    <a:pt x="207947" y="313178"/>
                  </a:moveTo>
                  <a:lnTo>
                    <a:pt x="0" y="47168"/>
                  </a:lnTo>
                  <a:lnTo>
                    <a:pt x="334248" y="0"/>
                  </a:lnTo>
                  <a:lnTo>
                    <a:pt x="207947" y="3131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22D168-08E6-FA49-DE50-59E34B0B7952}"/>
                </a:ext>
              </a:extLst>
            </p:cNvPr>
            <p:cNvSpPr/>
            <p:nvPr/>
          </p:nvSpPr>
          <p:spPr>
            <a:xfrm>
              <a:off x="4686748" y="2614449"/>
              <a:ext cx="335085" cy="310663"/>
            </a:xfrm>
            <a:custGeom>
              <a:avLst/>
              <a:gdLst>
                <a:gd name="connsiteX0" fmla="*/ 335086 w 335085"/>
                <a:gd name="connsiteY0" fmla="*/ 310663 h 310663"/>
                <a:gd name="connsiteX1" fmla="*/ 0 w 335085"/>
                <a:gd name="connsiteY1" fmla="*/ 269721 h 310663"/>
                <a:gd name="connsiteX2" fmla="*/ 202919 w 335085"/>
                <a:gd name="connsiteY2" fmla="*/ 0 h 310663"/>
                <a:gd name="connsiteX3" fmla="*/ 335086 w 335085"/>
                <a:gd name="connsiteY3" fmla="*/ 310663 h 3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085" h="310663">
                  <a:moveTo>
                    <a:pt x="335086" y="310663"/>
                  </a:moveTo>
                  <a:lnTo>
                    <a:pt x="0" y="269721"/>
                  </a:lnTo>
                  <a:lnTo>
                    <a:pt x="202919" y="0"/>
                  </a:lnTo>
                  <a:lnTo>
                    <a:pt x="335086" y="31066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51197D-E582-60A8-F40F-E708AC77CD08}"/>
                </a:ext>
              </a:extLst>
            </p:cNvPr>
            <p:cNvSpPr/>
            <p:nvPr/>
          </p:nvSpPr>
          <p:spPr>
            <a:xfrm>
              <a:off x="3883213" y="1807442"/>
              <a:ext cx="313057" cy="334247"/>
            </a:xfrm>
            <a:custGeom>
              <a:avLst/>
              <a:gdLst>
                <a:gd name="connsiteX0" fmla="*/ 313058 w 313057"/>
                <a:gd name="connsiteY0" fmla="*/ 126301 h 334247"/>
                <a:gd name="connsiteX1" fmla="*/ 47168 w 313057"/>
                <a:gd name="connsiteY1" fmla="*/ 334248 h 334247"/>
                <a:gd name="connsiteX2" fmla="*/ 0 w 313057"/>
                <a:gd name="connsiteY2" fmla="*/ 0 h 334247"/>
                <a:gd name="connsiteX3" fmla="*/ 313058 w 313057"/>
                <a:gd name="connsiteY3" fmla="*/ 126301 h 33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057" h="334247">
                  <a:moveTo>
                    <a:pt x="313058" y="126301"/>
                  </a:moveTo>
                  <a:lnTo>
                    <a:pt x="47168" y="334248"/>
                  </a:lnTo>
                  <a:lnTo>
                    <a:pt x="0" y="0"/>
                  </a:lnTo>
                  <a:lnTo>
                    <a:pt x="313058" y="126301"/>
                  </a:lnTo>
                  <a:close/>
                </a:path>
              </a:pathLst>
            </a:custGeom>
            <a:solidFill>
              <a:schemeClr val="tx2"/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4FDCC90-D7DD-6199-0ADC-1F499D52EB0D}"/>
                </a:ext>
              </a:extLst>
            </p:cNvPr>
            <p:cNvSpPr/>
            <p:nvPr/>
          </p:nvSpPr>
          <p:spPr>
            <a:xfrm>
              <a:off x="2600813" y="1816421"/>
              <a:ext cx="310663" cy="334965"/>
            </a:xfrm>
            <a:custGeom>
              <a:avLst/>
              <a:gdLst>
                <a:gd name="connsiteX0" fmla="*/ 310663 w 310663"/>
                <a:gd name="connsiteY0" fmla="*/ 0 h 334965"/>
                <a:gd name="connsiteX1" fmla="*/ 269601 w 310663"/>
                <a:gd name="connsiteY1" fmla="*/ 334966 h 334965"/>
                <a:gd name="connsiteX2" fmla="*/ 0 w 310663"/>
                <a:gd name="connsiteY2" fmla="*/ 132047 h 334965"/>
                <a:gd name="connsiteX3" fmla="*/ 310663 w 310663"/>
                <a:gd name="connsiteY3" fmla="*/ 0 h 3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63" h="334965">
                  <a:moveTo>
                    <a:pt x="310663" y="0"/>
                  </a:moveTo>
                  <a:lnTo>
                    <a:pt x="269601" y="334966"/>
                  </a:lnTo>
                  <a:lnTo>
                    <a:pt x="0" y="132047"/>
                  </a:lnTo>
                  <a:lnTo>
                    <a:pt x="31066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1B4B35D-1DF0-BAA5-F0CA-A7F64A9C281C}"/>
                </a:ext>
              </a:extLst>
            </p:cNvPr>
            <p:cNvSpPr/>
            <p:nvPr/>
          </p:nvSpPr>
          <p:spPr>
            <a:xfrm>
              <a:off x="1793687" y="2641864"/>
              <a:ext cx="334247" cy="313057"/>
            </a:xfrm>
            <a:custGeom>
              <a:avLst/>
              <a:gdLst>
                <a:gd name="connsiteX0" fmla="*/ 126301 w 334247"/>
                <a:gd name="connsiteY0" fmla="*/ 0 h 313057"/>
                <a:gd name="connsiteX1" fmla="*/ 334248 w 334247"/>
                <a:gd name="connsiteY1" fmla="*/ 265890 h 313057"/>
                <a:gd name="connsiteX2" fmla="*/ 0 w 334247"/>
                <a:gd name="connsiteY2" fmla="*/ 313058 h 313057"/>
                <a:gd name="connsiteX3" fmla="*/ 126301 w 334247"/>
                <a:gd name="connsiteY3" fmla="*/ 0 h 31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247" h="313057">
                  <a:moveTo>
                    <a:pt x="126301" y="0"/>
                  </a:moveTo>
                  <a:lnTo>
                    <a:pt x="334248" y="265890"/>
                  </a:lnTo>
                  <a:lnTo>
                    <a:pt x="0" y="313058"/>
                  </a:lnTo>
                  <a:lnTo>
                    <a:pt x="12630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526791-40E9-0246-EF30-981CF4A0480F}"/>
                </a:ext>
              </a:extLst>
            </p:cNvPr>
            <p:cNvSpPr/>
            <p:nvPr/>
          </p:nvSpPr>
          <p:spPr>
            <a:xfrm>
              <a:off x="1802665" y="3926778"/>
              <a:ext cx="335085" cy="310663"/>
            </a:xfrm>
            <a:custGeom>
              <a:avLst/>
              <a:gdLst>
                <a:gd name="connsiteX0" fmla="*/ 0 w 335085"/>
                <a:gd name="connsiteY0" fmla="*/ 0 h 310663"/>
                <a:gd name="connsiteX1" fmla="*/ 335086 w 335085"/>
                <a:gd name="connsiteY1" fmla="*/ 40943 h 310663"/>
                <a:gd name="connsiteX2" fmla="*/ 132047 w 335085"/>
                <a:gd name="connsiteY2" fmla="*/ 310664 h 310663"/>
                <a:gd name="connsiteX3" fmla="*/ 0 w 335085"/>
                <a:gd name="connsiteY3" fmla="*/ 0 h 3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085" h="310663">
                  <a:moveTo>
                    <a:pt x="0" y="0"/>
                  </a:moveTo>
                  <a:lnTo>
                    <a:pt x="335086" y="40943"/>
                  </a:lnTo>
                  <a:lnTo>
                    <a:pt x="132047" y="310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C5E4D1F-F29C-4ADF-8F2A-BAC5B7A3F9F0}"/>
                </a:ext>
              </a:extLst>
            </p:cNvPr>
            <p:cNvSpPr txBox="1"/>
            <p:nvPr/>
          </p:nvSpPr>
          <p:spPr>
            <a:xfrm>
              <a:off x="3566952" y="892278"/>
              <a:ext cx="1463859" cy="717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effectLst/>
                  <a:latin typeface="Public Sans"/>
                </a:rPr>
                <a:t>Encoding Categorical Variables</a:t>
              </a:r>
              <a:endParaRPr lang="en-US" sz="2000" dirty="0">
                <a:solidFill>
                  <a:schemeClr val="bg1"/>
                </a:solidFill>
                <a:latin typeface="Public San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074DF3-C9D4-0F8A-0573-BC8DE2C88DE5}"/>
                </a:ext>
              </a:extLst>
            </p:cNvPr>
            <p:cNvSpPr txBox="1"/>
            <p:nvPr/>
          </p:nvSpPr>
          <p:spPr>
            <a:xfrm>
              <a:off x="4999477" y="2221301"/>
              <a:ext cx="1320203" cy="934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ublic Sans"/>
                </a:rPr>
                <a:t>Handling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Public Sans"/>
                </a:rPr>
                <a:t>Missing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Public Sans"/>
                </a:rPr>
                <a:t> Values &amp;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Public Sans"/>
                </a:rPr>
                <a:t>Outliers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967FE7-CF50-3547-870E-4DF804E62CF0}"/>
                </a:ext>
              </a:extLst>
            </p:cNvPr>
            <p:cNvSpPr txBox="1"/>
            <p:nvPr/>
          </p:nvSpPr>
          <p:spPr>
            <a:xfrm>
              <a:off x="4929606" y="4077448"/>
              <a:ext cx="1463859" cy="5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ublic Sans"/>
                </a:rPr>
                <a:t>Feature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Public Sans"/>
                </a:rPr>
                <a:t>Scaling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A7D97F-2412-9B44-E32A-E261C03F2419}"/>
                </a:ext>
              </a:extLst>
            </p:cNvPr>
            <p:cNvSpPr txBox="1"/>
            <p:nvPr/>
          </p:nvSpPr>
          <p:spPr>
            <a:xfrm>
              <a:off x="3624652" y="5488501"/>
              <a:ext cx="1463859" cy="5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effectLst/>
                  <a:latin typeface="Public Sans"/>
                </a:rPr>
                <a:t>Cross Validation &amp; Data Splitting</a:t>
              </a:r>
              <a:endParaRPr lang="en-US" sz="2000" dirty="0">
                <a:solidFill>
                  <a:schemeClr val="bg1"/>
                </a:solidFill>
                <a:latin typeface="Public San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7FDF93-9527-37AA-3EA4-7A8BBEF09631}"/>
                </a:ext>
              </a:extLst>
            </p:cNvPr>
            <p:cNvSpPr txBox="1"/>
            <p:nvPr/>
          </p:nvSpPr>
          <p:spPr>
            <a:xfrm>
              <a:off x="1640882" y="5478585"/>
              <a:ext cx="1618458" cy="5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effectLst/>
                  <a:latin typeface="Public Sans"/>
                </a:rPr>
                <a:t>Hyperparameter Tuning</a:t>
              </a:r>
              <a:endParaRPr lang="en-US" sz="2000" dirty="0">
                <a:solidFill>
                  <a:schemeClr val="bg1"/>
                </a:solidFill>
                <a:latin typeface="Public San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B7503A-E93E-1EEF-1127-A70092A2186A}"/>
                </a:ext>
              </a:extLst>
            </p:cNvPr>
            <p:cNvSpPr txBox="1"/>
            <p:nvPr/>
          </p:nvSpPr>
          <p:spPr>
            <a:xfrm>
              <a:off x="498136" y="4009755"/>
              <a:ext cx="1355711" cy="5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effectLst/>
                  <a:latin typeface="Public Sans"/>
                </a:rPr>
                <a:t>Modelling Techniques</a:t>
              </a:r>
              <a:endParaRPr lang="en-US" sz="2000" dirty="0">
                <a:solidFill>
                  <a:schemeClr val="bg1"/>
                </a:solidFill>
                <a:latin typeface="Public San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8DE094-85FE-D63A-EC3A-B8935F5E1EA1}"/>
                </a:ext>
              </a:extLst>
            </p:cNvPr>
            <p:cNvSpPr txBox="1"/>
            <p:nvPr/>
          </p:nvSpPr>
          <p:spPr>
            <a:xfrm>
              <a:off x="421045" y="2364418"/>
              <a:ext cx="1463859" cy="5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effectLst/>
                  <a:latin typeface="Public Sans"/>
                </a:rPr>
                <a:t>Fairness-Aware Training</a:t>
              </a:r>
              <a:endParaRPr lang="en-US" sz="2000" dirty="0">
                <a:solidFill>
                  <a:schemeClr val="bg1"/>
                </a:solidFill>
                <a:latin typeface="Public San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028E32-018F-FE81-1FB8-BA77D3263E5D}"/>
                </a:ext>
              </a:extLst>
            </p:cNvPr>
            <p:cNvSpPr txBox="1"/>
            <p:nvPr/>
          </p:nvSpPr>
          <p:spPr>
            <a:xfrm>
              <a:off x="1738979" y="892278"/>
              <a:ext cx="1463859" cy="5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ublic Sans"/>
                </a:rPr>
                <a:t>Model Explainability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ABFC7F-CBDE-9483-4F02-E11C7943B2CC}"/>
              </a:ext>
            </a:extLst>
          </p:cNvPr>
          <p:cNvSpPr txBox="1"/>
          <p:nvPr/>
        </p:nvSpPr>
        <p:spPr>
          <a:xfrm>
            <a:off x="11832016" y="9543954"/>
            <a:ext cx="4039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i="1" dirty="0"/>
              <a:t>References:</a:t>
            </a:r>
          </a:p>
          <a:p>
            <a:r>
              <a:rPr lang="en-MY" dirty="0"/>
              <a:t>(Barocas, Hardt, &amp; Narayanan, 2019).</a:t>
            </a:r>
            <a:endParaRPr lang="en-MY" i="1" dirty="0"/>
          </a:p>
        </p:txBody>
      </p:sp>
    </p:spTree>
    <p:extLst>
      <p:ext uri="{BB962C8B-B14F-4D97-AF65-F5344CB8AC3E}">
        <p14:creationId xmlns:p14="http://schemas.microsoft.com/office/powerpoint/2010/main" val="405644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7A961-7172-1063-8B3A-3515C48C6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75EA94-B40C-ED1A-A578-40266CF70E50}"/>
              </a:ext>
            </a:extLst>
          </p:cNvPr>
          <p:cNvSpPr txBox="1"/>
          <p:nvPr/>
        </p:nvSpPr>
        <p:spPr>
          <a:xfrm>
            <a:off x="3025360" y="565372"/>
            <a:ext cx="12316745" cy="827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5200" b="1" dirty="0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Dataset Demographic &amp; Distribution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332DC97-F1F3-FC70-D238-0D7A06F9F3A2}"/>
              </a:ext>
            </a:extLst>
          </p:cNvPr>
          <p:cNvSpPr txBox="1"/>
          <p:nvPr/>
        </p:nvSpPr>
        <p:spPr>
          <a:xfrm>
            <a:off x="8682771" y="2295443"/>
            <a:ext cx="7090630" cy="471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sz="3136" b="1" dirty="0">
                <a:solidFill>
                  <a:srgbClr val="12358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Education Distribution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C40EC97-9494-1232-7AEF-A464F311419F}"/>
              </a:ext>
            </a:extLst>
          </p:cNvPr>
          <p:cNvGrpSpPr/>
          <p:nvPr/>
        </p:nvGrpSpPr>
        <p:grpSpPr>
          <a:xfrm>
            <a:off x="0" y="9754891"/>
            <a:ext cx="18288000" cy="532109"/>
            <a:chOff x="0" y="0"/>
            <a:chExt cx="4816593" cy="140144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20F4530-E8CC-50A8-EA1A-5955967121A5}"/>
                </a:ext>
              </a:extLst>
            </p:cNvPr>
            <p:cNvSpPr/>
            <p:nvPr/>
          </p:nvSpPr>
          <p:spPr>
            <a:xfrm>
              <a:off x="0" y="0"/>
              <a:ext cx="4816592" cy="140144"/>
            </a:xfrm>
            <a:custGeom>
              <a:avLst/>
              <a:gdLst/>
              <a:ahLst/>
              <a:cxnLst/>
              <a:rect l="l" t="t" r="r" b="b"/>
              <a:pathLst>
                <a:path w="4816592" h="140144">
                  <a:moveTo>
                    <a:pt x="0" y="0"/>
                  </a:moveTo>
                  <a:lnTo>
                    <a:pt x="4816592" y="0"/>
                  </a:lnTo>
                  <a:lnTo>
                    <a:pt x="4816592" y="140144"/>
                  </a:lnTo>
                  <a:lnTo>
                    <a:pt x="0" y="140144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BFFE42D-4470-8A04-350B-2DA2088C5CD3}"/>
                </a:ext>
              </a:extLst>
            </p:cNvPr>
            <p:cNvSpPr txBox="1"/>
            <p:nvPr/>
          </p:nvSpPr>
          <p:spPr>
            <a:xfrm>
              <a:off x="0" y="-38100"/>
              <a:ext cx="4816593" cy="178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F88C51D-CAB3-2644-35C4-6996F3356747}"/>
              </a:ext>
            </a:extLst>
          </p:cNvPr>
          <p:cNvGrpSpPr/>
          <p:nvPr/>
        </p:nvGrpSpPr>
        <p:grpSpPr>
          <a:xfrm>
            <a:off x="0" y="10036769"/>
            <a:ext cx="18288000" cy="250231"/>
            <a:chOff x="0" y="0"/>
            <a:chExt cx="4816593" cy="6590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592362E-2A1E-D29B-875C-08FC2EF85703}"/>
                </a:ext>
              </a:extLst>
            </p:cNvPr>
            <p:cNvSpPr/>
            <p:nvPr/>
          </p:nvSpPr>
          <p:spPr>
            <a:xfrm>
              <a:off x="0" y="0"/>
              <a:ext cx="4816592" cy="65904"/>
            </a:xfrm>
            <a:custGeom>
              <a:avLst/>
              <a:gdLst/>
              <a:ahLst/>
              <a:cxnLst/>
              <a:rect l="l" t="t" r="r" b="b"/>
              <a:pathLst>
                <a:path w="4816592" h="65904">
                  <a:moveTo>
                    <a:pt x="0" y="0"/>
                  </a:moveTo>
                  <a:lnTo>
                    <a:pt x="4816592" y="0"/>
                  </a:lnTo>
                  <a:lnTo>
                    <a:pt x="4816592" y="65904"/>
                  </a:lnTo>
                  <a:lnTo>
                    <a:pt x="0" y="65904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435A321-982B-EAEE-E89C-7C6E642AABE7}"/>
                </a:ext>
              </a:extLst>
            </p:cNvPr>
            <p:cNvSpPr txBox="1"/>
            <p:nvPr/>
          </p:nvSpPr>
          <p:spPr>
            <a:xfrm>
              <a:off x="0" y="-38100"/>
              <a:ext cx="4816593" cy="10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0E91385E-2D01-955D-2330-6E98156DD0F1}"/>
              </a:ext>
            </a:extLst>
          </p:cNvPr>
          <p:cNvSpPr/>
          <p:nvPr/>
        </p:nvSpPr>
        <p:spPr>
          <a:xfrm flipV="1">
            <a:off x="-3505200" y="-1124859"/>
            <a:ext cx="7224411" cy="8412706"/>
          </a:xfrm>
          <a:custGeom>
            <a:avLst/>
            <a:gdLst/>
            <a:ahLst/>
            <a:cxnLst/>
            <a:rect l="l" t="t" r="r" b="b"/>
            <a:pathLst>
              <a:path w="7224411" h="8412706">
                <a:moveTo>
                  <a:pt x="0" y="8412706"/>
                </a:moveTo>
                <a:lnTo>
                  <a:pt x="7224412" y="8412706"/>
                </a:lnTo>
                <a:lnTo>
                  <a:pt x="7224412" y="0"/>
                </a:lnTo>
                <a:lnTo>
                  <a:pt x="0" y="0"/>
                </a:lnTo>
                <a:lnTo>
                  <a:pt x="0" y="84127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EAA3D2D-2E25-F2F5-BF76-182D7B204D25}"/>
              </a:ext>
            </a:extLst>
          </p:cNvPr>
          <p:cNvSpPr/>
          <p:nvPr/>
        </p:nvSpPr>
        <p:spPr>
          <a:xfrm flipH="1" flipV="1">
            <a:off x="14568789" y="-1124859"/>
            <a:ext cx="7224411" cy="8412706"/>
          </a:xfrm>
          <a:custGeom>
            <a:avLst/>
            <a:gdLst/>
            <a:ahLst/>
            <a:cxnLst/>
            <a:rect l="l" t="t" r="r" b="b"/>
            <a:pathLst>
              <a:path w="7224411" h="8412706">
                <a:moveTo>
                  <a:pt x="7224412" y="8412706"/>
                </a:moveTo>
                <a:lnTo>
                  <a:pt x="0" y="8412706"/>
                </a:lnTo>
                <a:lnTo>
                  <a:pt x="0" y="0"/>
                </a:lnTo>
                <a:lnTo>
                  <a:pt x="7224412" y="0"/>
                </a:lnTo>
                <a:lnTo>
                  <a:pt x="7224412" y="84127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4E8FABAE-43A6-3217-FDFE-C226553B2521}"/>
              </a:ext>
            </a:extLst>
          </p:cNvPr>
          <p:cNvSpPr txBox="1"/>
          <p:nvPr/>
        </p:nvSpPr>
        <p:spPr>
          <a:xfrm>
            <a:off x="3719211" y="2270844"/>
            <a:ext cx="3299240" cy="471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3136" b="1" dirty="0">
                <a:solidFill>
                  <a:srgbClr val="12358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Gender Distribution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75E4A1B-DDD3-EADC-FF2E-52859B6F7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701662"/>
              </p:ext>
            </p:extLst>
          </p:nvPr>
        </p:nvGraphicFramePr>
        <p:xfrm>
          <a:off x="2514600" y="2887108"/>
          <a:ext cx="5334000" cy="4537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8E75EEB-744C-1242-61E4-A8A6FD689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291421"/>
              </p:ext>
            </p:extLst>
          </p:nvPr>
        </p:nvGraphicFramePr>
        <p:xfrm>
          <a:off x="8698011" y="3031769"/>
          <a:ext cx="7090629" cy="440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0215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54203-BCCA-5839-E04A-8CCDA9D1C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BC51B7A6-F641-82EA-9BF3-86BDF321FD5C}"/>
              </a:ext>
            </a:extLst>
          </p:cNvPr>
          <p:cNvSpPr/>
          <p:nvPr/>
        </p:nvSpPr>
        <p:spPr>
          <a:xfrm rot="5400000">
            <a:off x="11711352" y="-6551109"/>
            <a:ext cx="12302130" cy="3829038"/>
          </a:xfrm>
          <a:custGeom>
            <a:avLst/>
            <a:gdLst/>
            <a:ahLst/>
            <a:cxnLst/>
            <a:rect l="l" t="t" r="r" b="b"/>
            <a:pathLst>
              <a:path w="12302130" h="3829038">
                <a:moveTo>
                  <a:pt x="0" y="0"/>
                </a:moveTo>
                <a:lnTo>
                  <a:pt x="12302130" y="0"/>
                </a:lnTo>
                <a:lnTo>
                  <a:pt x="12302130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6386AB3-C0E0-8A41-FFC2-DE52AAEC1ABA}"/>
              </a:ext>
            </a:extLst>
          </p:cNvPr>
          <p:cNvSpPr/>
          <p:nvPr/>
        </p:nvSpPr>
        <p:spPr>
          <a:xfrm rot="5400000">
            <a:off x="-6151065" y="-6551109"/>
            <a:ext cx="12302130" cy="3829038"/>
          </a:xfrm>
          <a:custGeom>
            <a:avLst/>
            <a:gdLst/>
            <a:ahLst/>
            <a:cxnLst/>
            <a:rect l="l" t="t" r="r" b="b"/>
            <a:pathLst>
              <a:path w="12302130" h="3829038">
                <a:moveTo>
                  <a:pt x="0" y="0"/>
                </a:moveTo>
                <a:lnTo>
                  <a:pt x="12302130" y="0"/>
                </a:lnTo>
                <a:lnTo>
                  <a:pt x="12302130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7202A4B-A3FB-E229-033C-BBE6C9228750}"/>
              </a:ext>
            </a:extLst>
          </p:cNvPr>
          <p:cNvSpPr txBox="1"/>
          <p:nvPr/>
        </p:nvSpPr>
        <p:spPr>
          <a:xfrm>
            <a:off x="3234567" y="800100"/>
            <a:ext cx="11818866" cy="9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 dirty="0">
                <a:solidFill>
                  <a:srgbClr val="166BE5"/>
                </a:solidFill>
                <a:latin typeface="Oswald Bold"/>
                <a:ea typeface="Oswald Bold"/>
                <a:cs typeface="Oswald Bold"/>
                <a:sym typeface="Oswald Bold"/>
              </a:rPr>
              <a:t>Feature Correlations</a:t>
            </a:r>
          </a:p>
        </p:txBody>
      </p:sp>
      <p:pic>
        <p:nvPicPr>
          <p:cNvPr id="4098" name="Picture 6">
            <a:extLst>
              <a:ext uri="{FF2B5EF4-FFF2-40B4-BE49-F238E27FC236}">
                <a16:creationId xmlns:a16="http://schemas.microsoft.com/office/drawing/2014/main" id="{BCC33613-F3A6-80BF-0973-5ED8F755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132"/>
          <a:stretch>
            <a:fillRect/>
          </a:stretch>
        </p:blipFill>
        <p:spPr bwMode="auto">
          <a:xfrm>
            <a:off x="381000" y="2552700"/>
            <a:ext cx="9634917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20FF7F2-2F3B-0A49-F67F-A58D38A40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902280"/>
              </p:ext>
            </p:extLst>
          </p:nvPr>
        </p:nvGraphicFramePr>
        <p:xfrm>
          <a:off x="11353800" y="3771900"/>
          <a:ext cx="5410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45946985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513969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 Score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SkillScore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7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PersonalityScore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0.1692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4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InterviewScore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0.1461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57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ExperienceYears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0.1225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0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PreviousCompanies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0.0441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7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0.0185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6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DistanceFromCompany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-0.0168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12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997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1459</Words>
  <Application>Microsoft Office PowerPoint</Application>
  <PresentationFormat>Custom</PresentationFormat>
  <Paragraphs>230</Paragraphs>
  <Slides>18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Century Gothic</vt:lpstr>
      <vt:lpstr>Eastman Grotesque Bold</vt:lpstr>
      <vt:lpstr>Garet</vt:lpstr>
      <vt:lpstr>Garet Bold</vt:lpstr>
      <vt:lpstr>Montserrat</vt:lpstr>
      <vt:lpstr>Oswald Bold</vt:lpstr>
      <vt:lpstr>Public Sans</vt:lpstr>
      <vt:lpstr>Public Sans Bold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Grey Blue And Navy Gradient Business Plan Presentation</dc:title>
  <cp:lastModifiedBy>Ravi, Mukhesh</cp:lastModifiedBy>
  <cp:revision>6</cp:revision>
  <dcterms:created xsi:type="dcterms:W3CDTF">2006-08-16T00:00:00Z</dcterms:created>
  <dcterms:modified xsi:type="dcterms:W3CDTF">2025-05-05T21:08:51Z</dcterms:modified>
  <dc:identifier>DAGmbxcaoDE</dc:identifier>
</cp:coreProperties>
</file>